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356" r:id="rId5"/>
    <p:sldId id="259" r:id="rId6"/>
    <p:sldId id="260" r:id="rId7"/>
    <p:sldId id="338" r:id="rId8"/>
    <p:sldId id="268" r:id="rId9"/>
    <p:sldId id="3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40" r:id="rId22"/>
    <p:sldId id="273" r:id="rId23"/>
    <p:sldId id="274" r:id="rId24"/>
    <p:sldId id="275" r:id="rId25"/>
    <p:sldId id="276" r:id="rId26"/>
    <p:sldId id="281" r:id="rId27"/>
    <p:sldId id="335" r:id="rId28"/>
    <p:sldId id="277" r:id="rId29"/>
    <p:sldId id="278" r:id="rId30"/>
    <p:sldId id="279" r:id="rId31"/>
    <p:sldId id="280" r:id="rId32"/>
    <p:sldId id="282" r:id="rId33"/>
    <p:sldId id="362" r:id="rId34"/>
    <p:sldId id="341" r:id="rId35"/>
    <p:sldId id="342" r:id="rId36"/>
    <p:sldId id="343" r:id="rId37"/>
    <p:sldId id="355" r:id="rId38"/>
    <p:sldId id="344" r:id="rId39"/>
    <p:sldId id="283" r:id="rId40"/>
    <p:sldId id="286" r:id="rId41"/>
    <p:sldId id="345" r:id="rId42"/>
    <p:sldId id="284" r:id="rId43"/>
    <p:sldId id="285" r:id="rId44"/>
    <p:sldId id="288" r:id="rId45"/>
    <p:sldId id="290" r:id="rId46"/>
    <p:sldId id="337" r:id="rId47"/>
    <p:sldId id="361" r:id="rId48"/>
    <p:sldId id="332" r:id="rId49"/>
    <p:sldId id="333" r:id="rId50"/>
    <p:sldId id="334" r:id="rId51"/>
    <p:sldId id="325" r:id="rId52"/>
    <p:sldId id="318" r:id="rId53"/>
    <p:sldId id="319" r:id="rId54"/>
    <p:sldId id="324" r:id="rId55"/>
    <p:sldId id="357" r:id="rId56"/>
    <p:sldId id="336" r:id="rId57"/>
    <p:sldId id="358" r:id="rId58"/>
    <p:sldId id="33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FF45C-7225-4D7D-BA5D-7817B3A9A8CA}">
          <p14:sldIdLst>
            <p14:sldId id="256"/>
          </p14:sldIdLst>
        </p14:section>
        <p14:section name="Introduction" id="{C1ACA334-276F-4B0A-9366-C6FEE178BE68}">
          <p14:sldIdLst>
            <p14:sldId id="257"/>
            <p14:sldId id="258"/>
            <p14:sldId id="356"/>
            <p14:sldId id="259"/>
            <p14:sldId id="260"/>
            <p14:sldId id="338"/>
            <p14:sldId id="268"/>
          </p14:sldIdLst>
        </p14:section>
        <p14:section name="What is" id="{3D6C153D-3321-4390-B79E-5CE0E6971929}">
          <p14:sldIdLst>
            <p14:sldId id="359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340"/>
          </p14:sldIdLst>
        </p14:section>
        <p14:section name="Methods" id="{CD6C1471-5C70-410E-AC60-643F713C6A29}">
          <p14:sldIdLst>
            <p14:sldId id="273"/>
            <p14:sldId id="274"/>
            <p14:sldId id="275"/>
            <p14:sldId id="276"/>
            <p14:sldId id="281"/>
            <p14:sldId id="335"/>
          </p14:sldIdLst>
        </p14:section>
        <p14:section name="Graphical methods" id="{2A84C71C-4A94-45C8-A7C3-6AC447570178}">
          <p14:sldIdLst>
            <p14:sldId id="277"/>
            <p14:sldId id="278"/>
            <p14:sldId id="279"/>
            <p14:sldId id="280"/>
            <p14:sldId id="282"/>
            <p14:sldId id="362"/>
            <p14:sldId id="341"/>
            <p14:sldId id="342"/>
            <p14:sldId id="343"/>
            <p14:sldId id="355"/>
            <p14:sldId id="344"/>
            <p14:sldId id="283"/>
            <p14:sldId id="286"/>
            <p14:sldId id="345"/>
            <p14:sldId id="284"/>
            <p14:sldId id="285"/>
            <p14:sldId id="288"/>
            <p14:sldId id="290"/>
            <p14:sldId id="337"/>
            <p14:sldId id="361"/>
            <p14:sldId id="332"/>
            <p14:sldId id="333"/>
            <p14:sldId id="334"/>
            <p14:sldId id="325"/>
            <p14:sldId id="318"/>
            <p14:sldId id="319"/>
            <p14:sldId id="324"/>
            <p14:sldId id="357"/>
            <p14:sldId id="336"/>
            <p14:sldId id="35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8E6B-2B58-4827-9AA6-AB8949EE569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FAFA-867C-401E-8BFE-A74C92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studying gender or racial discrimination in hiring, promotion, salary are now well developed. </a:t>
            </a:r>
          </a:p>
          <a:p>
            <a:r>
              <a:rPr lang="en-US" dirty="0"/>
              <a:t>Many universities and large corporations have mechanisms for equity, affirmative action and, in the case of salary, anomaly adjustment.</a:t>
            </a:r>
          </a:p>
          <a:p>
            <a:endParaRPr lang="en-US" dirty="0"/>
          </a:p>
          <a:p>
            <a:r>
              <a:rPr lang="en-US" dirty="0"/>
              <a:t>An initial salvo that got wide attention was a 1975 study on graduate admissions by Peter Bickel and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9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psy61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amstat95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schedul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hyperlink" Target="http://www.aviz.fr/bertifi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friendly.github.io/psy6136/schedule.html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taylorfrancis.com/books/mono/10.1201/b19022/discrete-data-analysis-michael-friendly-david-me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psy6136/papers/YorkBookstore-PSYC6136.docx" TargetMode="External"/><Relationship Id="rId5" Type="http://schemas.openxmlformats.org/officeDocument/2006/relationships/hyperlink" Target="https://bit.ly/3Wzqv0n" TargetMode="External"/><Relationship Id="rId4" Type="http://schemas.openxmlformats.org/officeDocument/2006/relationships/hyperlink" Target="https://ddar.datavis.ca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cserv.socsci.mcmaster.ca/jfox/Books/Companion/" TargetMode="External"/><Relationship Id="rId2" Type="http://schemas.openxmlformats.org/officeDocument/2006/relationships/hyperlink" Target="https://bityl.co/FG9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about.html#assign" TargetMode="External"/><Relationship Id="rId2" Type="http://schemas.openxmlformats.org/officeDocument/2006/relationships/hyperlink" Target="https://friendly.github.io/psy6136/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endly.github.io/psy6136/about.html#evalua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6136/R/install-vcd-pkgs.R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Categorical Data Analysis</a:t>
            </a:r>
            <a:br>
              <a:rPr lang="en-US" dirty="0"/>
            </a:br>
            <a:r>
              <a:rPr lang="en-US" sz="3200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http://friendly.github.io/psy6136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@datavisFriendly || #psy6136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6C6BF-0447-4881-AAF9-FBDBDBD4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580"/>
            <a:ext cx="7198764" cy="189242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3954C02-1023-4830-9FBD-BCB524918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72" y="4578350"/>
            <a:ext cx="1495928" cy="173089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C99A87-168D-40AD-BE2A-0DC5681CE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4" name="Picture 2" descr="C:\Dropbox\Twitter\twitter2.png">
            <a:extLst>
              <a:ext uri="{FF2B5EF4-FFF2-40B4-BE49-F238E27FC236}">
                <a16:creationId xmlns:a16="http://schemas.microsoft.com/office/drawing/2014/main" id="{85CF8872-A8A2-FBD2-452E-AFBB07DF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66" y="6019800"/>
            <a:ext cx="269677" cy="2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7C1-C4F3-4D51-8F6C-90FD0E5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categorical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F5FE0-E7BF-4EC6-86DF-AF52E2A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DE98-2AB7-448F-B5DB-BCB8B94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42857" cy="29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D334-2823-4AFD-AF3C-B20205C5DD78}"/>
              </a:ext>
            </a:extLst>
          </p:cNvPr>
          <p:cNvSpPr txBox="1"/>
          <p:nvPr/>
        </p:nvSpPr>
        <p:spPr>
          <a:xfrm>
            <a:off x="457200" y="4648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(ordinal)?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could be treated as </a:t>
            </a:r>
            <a:r>
              <a:rPr lang="en-US" dirty="0">
                <a:solidFill>
                  <a:srgbClr val="0070C0"/>
                </a:solidFill>
              </a:rPr>
              <a:t>numeric</a:t>
            </a:r>
            <a:r>
              <a:rPr lang="en-US" dirty="0"/>
              <a:t>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have </a:t>
            </a:r>
            <a:r>
              <a:rPr lang="en-US" dirty="0">
                <a:solidFill>
                  <a:srgbClr val="0070C0"/>
                </a:solidFill>
              </a:rPr>
              <a:t>missing categories</a:t>
            </a:r>
            <a:r>
              <a:rPr lang="en-US" dirty="0"/>
              <a:t>, sometimes ignored, or treated as “Other”</a:t>
            </a:r>
          </a:p>
        </p:txBody>
      </p:sp>
    </p:spTree>
    <p:extLst>
      <p:ext uri="{BB962C8B-B14F-4D97-AF65-F5344CB8AC3E}">
        <p14:creationId xmlns:p14="http://schemas.microsoft.com/office/powerpoint/2010/main" val="9088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FFA9-EBC1-48F8-9DC2-A2454094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EA834-894B-46BA-90ED-9599CD3B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(frequency) data appears in various forms</a:t>
            </a:r>
          </a:p>
          <a:p>
            <a:r>
              <a:rPr lang="en-US" dirty="0">
                <a:solidFill>
                  <a:srgbClr val="0070C0"/>
                </a:solidFill>
              </a:rPr>
              <a:t>Tables</a:t>
            </a:r>
            <a:r>
              <a:rPr lang="en-US" dirty="0"/>
              <a:t>: often the result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 </a:t>
            </a:r>
            <a:r>
              <a:rPr lang="en-US" dirty="0"/>
              <a:t>or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1-way</a:t>
            </a:r>
          </a:p>
          <a:p>
            <a:pPr lvl="1"/>
            <a:r>
              <a:rPr lang="en-US" dirty="0"/>
              <a:t>2-way – 2 × 2, r × c</a:t>
            </a:r>
          </a:p>
          <a:p>
            <a:pPr lvl="1"/>
            <a:r>
              <a:rPr lang="en-US" dirty="0"/>
              <a:t>3-way</a:t>
            </a:r>
          </a:p>
          <a:p>
            <a:r>
              <a:rPr lang="en-US" dirty="0">
                <a:solidFill>
                  <a:srgbClr val="0070C0"/>
                </a:solidFill>
              </a:rPr>
              <a:t>Matrices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  <a:r>
              <a:rPr lang="en-US" dirty="0"/>
              <a:t>, </a:t>
            </a:r>
            <a:r>
              <a:rPr lang="en-US" sz="2400" dirty="0"/>
              <a:t>with row &amp; col names</a:t>
            </a:r>
          </a:p>
          <a:p>
            <a:r>
              <a:rPr lang="en-US" dirty="0">
                <a:solidFill>
                  <a:srgbClr val="0070C0"/>
                </a:solidFill>
              </a:rPr>
              <a:t>Arrays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array()</a:t>
            </a:r>
            <a:r>
              <a:rPr lang="en-US" dirty="0"/>
              <a:t>,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Data frames</a:t>
            </a:r>
          </a:p>
          <a:p>
            <a:pPr lvl="1"/>
            <a:r>
              <a:rPr lang="en-US" dirty="0"/>
              <a:t>Case form (individual observations)</a:t>
            </a:r>
          </a:p>
          <a:p>
            <a:pPr lvl="1"/>
            <a:r>
              <a:rPr lang="en-US" dirty="0"/>
              <a:t>Frequency form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336D-784A-4D7D-976B-7BADA87D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DE91BFC-9F87-4193-A6A9-B615D3D77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286000"/>
            <a:ext cx="1828800" cy="12847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BC27B4-2C56-4C32-967B-4BF3B0C7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62" y="3570732"/>
            <a:ext cx="1418876" cy="137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ADF6-B57A-48BA-89B1-A1B264E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085393"/>
            <a:ext cx="1423733" cy="125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2B28A-83AD-2E20-6DCF-5BFFA3B328C0}"/>
              </a:ext>
            </a:extLst>
          </p:cNvPr>
          <p:cNvSpPr txBox="1"/>
          <p:nvPr/>
        </p:nvSpPr>
        <p:spPr>
          <a:xfrm>
            <a:off x="6553200" y="2743200"/>
            <a:ext cx="14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margins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D29A7-0CE5-7F49-558E-740F58A67261}"/>
              </a:ext>
            </a:extLst>
          </p:cNvPr>
          <p:cNvCxnSpPr>
            <a:cxnSpLocks/>
          </p:cNvCxnSpPr>
          <p:nvPr/>
        </p:nvCxnSpPr>
        <p:spPr>
          <a:xfrm flipH="1">
            <a:off x="6096000" y="2895600"/>
            <a:ext cx="4572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97AEC-6116-4128-23E4-C4728889E076}"/>
              </a:ext>
            </a:extLst>
          </p:cNvPr>
          <p:cNvCxnSpPr>
            <a:stCxn id="7" idx="1"/>
          </p:cNvCxnSpPr>
          <p:nvPr/>
        </p:nvCxnSpPr>
        <p:spPr>
          <a:xfrm flipH="1">
            <a:off x="6172200" y="2897089"/>
            <a:ext cx="381000" cy="30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C63-42D9-4357-A57F-D5C34C5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A4B7-1FF0-4C74-886A-CA477EA8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F2D6-B33F-4E37-97FF-B1856532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6115E-E230-4334-8294-AEC2507A46CB}"/>
              </a:ext>
            </a:extLst>
          </p:cNvPr>
          <p:cNvSpPr txBox="1"/>
          <p:nvPr/>
        </p:nvSpPr>
        <p:spPr>
          <a:xfrm>
            <a:off x="838200" y="1905000"/>
            <a:ext cx="45720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Black  Brown   Red  Blond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    108    286    71    127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  0.18   0.48  0.12   0.21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AF77A-BF3E-403F-BC18-7CC6FA3588BB}"/>
              </a:ext>
            </a:extLst>
          </p:cNvPr>
          <p:cNvSpPr txBox="1"/>
          <p:nvPr/>
        </p:nvSpPr>
        <p:spPr>
          <a:xfrm>
            <a:off x="838200" y="3200400"/>
            <a:ext cx="487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BQ   Cons Green Liberal    NDP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  104    392   126     404    174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%  0.087  0.33  0.1    0.34   0.14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2F454-8D31-4ADB-9C35-3C8A6BC0A45A}"/>
              </a:ext>
            </a:extLst>
          </p:cNvPr>
          <p:cNvSpPr txBox="1"/>
          <p:nvPr/>
        </p:nvSpPr>
        <p:spPr>
          <a:xfrm>
            <a:off x="762000" y="4572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all hair colors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from Brown hair, are others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diff in voting intentions for Liberal vs. Conservative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384E-D6C5-46F9-8CC6-0D30BA25FF14}"/>
              </a:ext>
            </a:extLst>
          </p:cNvPr>
          <p:cNvSpPr txBox="1"/>
          <p:nvPr/>
        </p:nvSpPr>
        <p:spPr>
          <a:xfrm>
            <a:off x="6553200" y="205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color of 592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D1A8B-4DE5-48D5-B703-0DF8024689DF}"/>
              </a:ext>
            </a:extLst>
          </p:cNvPr>
          <p:cNvSpPr txBox="1"/>
          <p:nvPr/>
        </p:nvSpPr>
        <p:spPr>
          <a:xfrm>
            <a:off x="6629400" y="315277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Voting intentions in Harris-Decima poll, 8/21/08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B89A-A5A0-44E6-845C-62C6D0A3BB74}"/>
              </a:ext>
            </a:extLst>
          </p:cNvPr>
          <p:cNvSpPr/>
          <p:nvPr/>
        </p:nvSpPr>
        <p:spPr>
          <a:xfrm>
            <a:off x="2085475" y="3200399"/>
            <a:ext cx="762000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DB773-14CD-4FBE-B12B-792658596DAE}"/>
              </a:ext>
            </a:extLst>
          </p:cNvPr>
          <p:cNvSpPr/>
          <p:nvPr/>
        </p:nvSpPr>
        <p:spPr>
          <a:xfrm>
            <a:off x="3581400" y="3169782"/>
            <a:ext cx="1071212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A51-C397-4A03-80DD-09F995D6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AB8-1223-4D9F-8F08-8237AB0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346"/>
          </a:xfrm>
        </p:spPr>
        <p:txBody>
          <a:bodyPr>
            <a:normAutofit/>
          </a:bodyPr>
          <a:lstStyle/>
          <a:p>
            <a:r>
              <a:rPr lang="en-US" sz="2400" dirty="0"/>
              <a:t>Even here, simple graphs are more informative than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3D7-9B35-4135-8505-2321C310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69E413C-1877-49A9-9F00-1443554F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196548"/>
            <a:ext cx="3306305" cy="36576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4125E1C-329E-48A9-A04B-D1669608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6" y="2196548"/>
            <a:ext cx="326328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C8D49-BF94-4EFA-A144-F84F0A74C35C}"/>
              </a:ext>
            </a:extLst>
          </p:cNvPr>
          <p:cNvSpPr txBox="1"/>
          <p:nvPr/>
        </p:nvSpPr>
        <p:spPr>
          <a:xfrm>
            <a:off x="685800" y="5854148"/>
            <a:ext cx="74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these don’t really answer the questions. Why?</a:t>
            </a:r>
          </a:p>
        </p:txBody>
      </p:sp>
    </p:spTree>
    <p:extLst>
      <p:ext uri="{BB962C8B-B14F-4D97-AF65-F5344CB8AC3E}">
        <p14:creationId xmlns:p14="http://schemas.microsoft.com/office/powerpoint/2010/main" val="28514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FA3-0EE3-422A-A514-F5A93F1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0286-8A73-4B3C-A3B8-19636A59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, quantitative factors</a:t>
            </a:r>
          </a:p>
          <a:p>
            <a:pPr lvl="1"/>
            <a:r>
              <a:rPr lang="en-US" sz="2000" dirty="0"/>
              <a:t>Number of sons in Saxony families with 12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A753-02A0-47B6-96EC-C1D222E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5F27-2CFD-47FA-97D5-65F031AD2274}"/>
              </a:ext>
            </a:extLst>
          </p:cNvPr>
          <p:cNvSpPr txBox="1"/>
          <p:nvPr/>
        </p:nvSpPr>
        <p:spPr>
          <a:xfrm>
            <a:off x="457200" y="21336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nMales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82CF-8D43-4EE0-9811-02179361B9EB}"/>
              </a:ext>
            </a:extLst>
          </p:cNvPr>
          <p:cNvSpPr txBox="1"/>
          <p:nvPr/>
        </p:nvSpPr>
        <p:spPr>
          <a:xfrm>
            <a:off x="533400" y="4038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 of this distribution?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useful to think of this as a </a:t>
            </a:r>
            <a:r>
              <a:rPr lang="en-US" dirty="0">
                <a:solidFill>
                  <a:srgbClr val="FF0000"/>
                </a:solidFill>
              </a:rPr>
              <a:t>binomial distribution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is </a:t>
            </a:r>
            <a:r>
              <a:rPr lang="en-US" dirty="0" err="1"/>
              <a:t>Pr</a:t>
            </a:r>
            <a:r>
              <a:rPr lang="en-US" dirty="0"/>
              <a:t>(male) = 0.5 reasonable to describe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families have &gt; 10 children?</a:t>
            </a:r>
          </a:p>
        </p:txBody>
      </p:sp>
    </p:spTree>
    <p:extLst>
      <p:ext uri="{BB962C8B-B14F-4D97-AF65-F5344CB8AC3E}">
        <p14:creationId xmlns:p14="http://schemas.microsoft.com/office/powerpoint/2010/main" val="2154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F47-8819-40D6-8443-89C432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142B-F8CD-407A-A210-4041351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 a particular distribution in mind:</a:t>
            </a:r>
          </a:p>
          <a:p>
            <a:pPr lvl="1"/>
            <a:r>
              <a:rPr lang="en-US" sz="2000" dirty="0"/>
              <a:t>Plot the data together with the fitted frequencies</a:t>
            </a:r>
          </a:p>
          <a:p>
            <a:pPr lvl="1"/>
            <a:r>
              <a:rPr lang="en-US" sz="2000" dirty="0"/>
              <a:t>Better still: </a:t>
            </a:r>
            <a:r>
              <a:rPr lang="en-US" sz="2000" b="1" dirty="0">
                <a:solidFill>
                  <a:srgbClr val="FF0000"/>
                </a:solidFill>
              </a:rPr>
              <a:t>hanging rootogram</a:t>
            </a:r>
            <a:r>
              <a:rPr lang="en-US" sz="2000" dirty="0"/>
              <a:t>: </a:t>
            </a:r>
            <a:r>
              <a:rPr lang="en-US" sz="2000" dirty="0" err="1"/>
              <a:t>freq</a:t>
            </a:r>
            <a:r>
              <a:rPr lang="en-US" sz="2000" dirty="0"/>
              <a:t> on sqrt scale; hang bars from fitted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C635-37EA-4244-A1CE-F40E3C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86DC-633B-4207-8085-066D23B0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899"/>
            <a:ext cx="4000000" cy="3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A39D2-0365-4E5F-B404-3667A36D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29090"/>
            <a:ext cx="40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6E1-49F9-4A0E-9481-2F36837C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2-way tables: 2 × 2 ×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A5B0-2638-4A05-9CFA-21A5170B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FDC5-769E-4BF3-80DC-287E5D0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9084"/>
            <a:ext cx="8229600" cy="47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29A1-582C-4347-83E0-328AEA7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tables: </a:t>
            </a:r>
            <a:r>
              <a:rPr lang="en-US" i="1" dirty="0"/>
              <a:t>r</a:t>
            </a:r>
            <a:r>
              <a:rPr lang="en-US" dirty="0"/>
              <a:t> × </a:t>
            </a:r>
            <a:r>
              <a:rPr lang="en-US" i="1" dirty="0"/>
              <a:t>c ×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47D8-D62A-4628-A411-185A189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53B7-091A-43D4-B0FA-1B5D3259DF41}"/>
              </a:ext>
            </a:extLst>
          </p:cNvPr>
          <p:cNvSpPr txBox="1"/>
          <p:nvPr/>
        </p:nvSpPr>
        <p:spPr>
          <a:xfrm>
            <a:off x="381000" y="1200825"/>
            <a:ext cx="5562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C88FF-E573-495B-9E6D-2BB1B2D87F3D}"/>
              </a:ext>
            </a:extLst>
          </p:cNvPr>
          <p:cNvSpPr txBox="1"/>
          <p:nvPr/>
        </p:nvSpPr>
        <p:spPr>
          <a:xfrm>
            <a:off x="363794" y="3226932"/>
            <a:ext cx="5808406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Eye ~ Sex + Hair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Eye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Sex    Hair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Male   Black        32   11    10    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53   50    25   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10   10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3   30     5     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Female Black        36    9     5    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66   34    29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16    7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4   64     5    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7A186-FF67-4E4C-A12B-D25C5F44D5D8}"/>
              </a:ext>
            </a:extLst>
          </p:cNvPr>
          <p:cNvSpPr txBox="1"/>
          <p:nvPr/>
        </p:nvSpPr>
        <p:spPr>
          <a:xfrm>
            <a:off x="6248400" y="137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2-way</a:t>
            </a:r>
          </a:p>
          <a:p>
            <a:r>
              <a:rPr lang="en-US" dirty="0"/>
              <a:t>Actually, this is a 2-way </a:t>
            </a:r>
            <a:r>
              <a:rPr lang="en-US" dirty="0">
                <a:solidFill>
                  <a:srgbClr val="0070C0"/>
                </a:solidFill>
              </a:rPr>
              <a:t>margin</a:t>
            </a:r>
            <a:r>
              <a:rPr lang="en-US" dirty="0"/>
              <a:t> of a 3-way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8EC0-6963-4221-80A1-03F26E6389A5}"/>
              </a:ext>
            </a:extLst>
          </p:cNvPr>
          <p:cNvSpPr txBox="1"/>
          <p:nvPr/>
        </p:nvSpPr>
        <p:spPr>
          <a:xfrm>
            <a:off x="6400800" y="3276600"/>
            <a:ext cx="2379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3-way (&amp; higher) can be “flattened” for a more convenient display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formula</a:t>
            </a:r>
            <a:r>
              <a:rPr lang="en-US" dirty="0"/>
              <a:t> notation:</a:t>
            </a:r>
          </a:p>
          <a:p>
            <a:r>
              <a:rPr lang="en-US" dirty="0"/>
              <a:t>  row vars ~ col vars</a:t>
            </a:r>
          </a:p>
        </p:txBody>
      </p:sp>
    </p:spTree>
    <p:extLst>
      <p:ext uri="{BB962C8B-B14F-4D97-AF65-F5344CB8AC3E}">
        <p14:creationId xmlns:p14="http://schemas.microsoft.com/office/powerpoint/2010/main" val="137768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F1-8C94-4AFD-9E62-910B5D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E1BB-5755-4D87-82B3-6C3FCE10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Table form </a:t>
            </a:r>
            <a:r>
              <a:rPr lang="en-US" dirty="0"/>
              <a:t>is convenient for display, but information is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</a:p>
          <a:p>
            <a:pPr lvl="1"/>
            <a:r>
              <a:rPr lang="en-US" dirty="0"/>
              <a:t>a table has dimensions,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the “observations” are the </a:t>
            </a:r>
            <a:r>
              <a:rPr lang="en-US" dirty="0">
                <a:solidFill>
                  <a:srgbClr val="0070C0"/>
                </a:solidFill>
              </a:rPr>
              <a:t>cells</a:t>
            </a:r>
            <a:r>
              <a:rPr lang="en-US" dirty="0"/>
              <a:t> in the tables</a:t>
            </a:r>
          </a:p>
          <a:p>
            <a:pPr lvl="1"/>
            <a:r>
              <a:rPr lang="en-US" dirty="0"/>
              <a:t>the “variables” are the dimensions of the table (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cell </a:t>
            </a:r>
            <a:r>
              <a:rPr lang="en-US" dirty="0">
                <a:solidFill>
                  <a:srgbClr val="0070C0"/>
                </a:solidFill>
              </a:rPr>
              <a:t>value</a:t>
            </a:r>
            <a:r>
              <a:rPr lang="en-US" dirty="0"/>
              <a:t> is the count or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C3FE-4E0B-4DED-9096-649442B3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521A9-A1EA-4E01-A54F-CA88AEFE5832}"/>
              </a:ext>
            </a:extLst>
          </p:cNvPr>
          <p:cNvSpPr txBox="1"/>
          <p:nvPr/>
        </p:nvSpPr>
        <p:spPr>
          <a:xfrm>
            <a:off x="457200" y="4114800"/>
            <a:ext cx="3657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dim(haireye)</a:t>
            </a:r>
          </a:p>
          <a:p>
            <a:r>
              <a:rPr lang="en-US" dirty="0"/>
              <a:t>[1] 4 4</a:t>
            </a:r>
          </a:p>
          <a:p>
            <a:r>
              <a:rPr lang="en-US" dirty="0"/>
              <a:t>&gt; </a:t>
            </a:r>
            <a:r>
              <a:rPr lang="en-US" dirty="0" err="1"/>
              <a:t>dimnames</a:t>
            </a:r>
            <a:r>
              <a:rPr lang="en-US" dirty="0"/>
              <a:t>(haireye)</a:t>
            </a:r>
          </a:p>
          <a:p>
            <a:r>
              <a:rPr lang="en-US" dirty="0"/>
              <a:t>$Hair</a:t>
            </a:r>
          </a:p>
          <a:p>
            <a:r>
              <a:rPr lang="en-US" dirty="0"/>
              <a:t>[1] "Black" "Brown" "Red"   "Blond"</a:t>
            </a:r>
          </a:p>
          <a:p>
            <a:endParaRPr lang="en-US" dirty="0"/>
          </a:p>
          <a:p>
            <a:r>
              <a:rPr lang="en-US" dirty="0"/>
              <a:t>$Eye</a:t>
            </a:r>
          </a:p>
          <a:p>
            <a:r>
              <a:rPr lang="en-US" dirty="0"/>
              <a:t>[1] "Brown" "Blue"  "Hazel" "Green"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8E8B-26DE-4F23-ADC8-DB31939AB10F}"/>
              </a:ext>
            </a:extLst>
          </p:cNvPr>
          <p:cNvSpPr txBox="1"/>
          <p:nvPr/>
        </p:nvSpPr>
        <p:spPr>
          <a:xfrm>
            <a:off x="4260572" y="411480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dimnames</a:t>
            </a:r>
            <a:r>
              <a:rPr lang="en-US" dirty="0"/>
              <a:t>(haireye)) # factor names</a:t>
            </a:r>
          </a:p>
          <a:p>
            <a:r>
              <a:rPr lang="en-US" dirty="0"/>
              <a:t>[1] "Hair" "Eye" </a:t>
            </a:r>
          </a:p>
          <a:p>
            <a:r>
              <a:rPr lang="en-US" dirty="0"/>
              <a:t>&gt; prod(dim(haireye))                 </a:t>
            </a:r>
            <a:r>
              <a:rPr lang="en-US" dirty="0">
                <a:solidFill>
                  <a:srgbClr val="00B050"/>
                </a:solidFill>
              </a:rPr>
              <a:t># of cells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&gt; sum(haireye)                           </a:t>
            </a:r>
            <a:r>
              <a:rPr lang="en-US" dirty="0">
                <a:solidFill>
                  <a:srgbClr val="00B050"/>
                </a:solidFill>
              </a:rPr>
              <a:t># total count</a:t>
            </a:r>
          </a:p>
          <a:p>
            <a:r>
              <a:rPr lang="en-US" dirty="0"/>
              <a:t>[1] 592</a:t>
            </a:r>
          </a:p>
        </p:txBody>
      </p:sp>
    </p:spTree>
    <p:extLst>
      <p:ext uri="{BB962C8B-B14F-4D97-AF65-F5344CB8AC3E}">
        <p14:creationId xmlns:p14="http://schemas.microsoft.com/office/powerpoint/2010/main" val="18737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49AB-F138-47CD-ACFA-6E232AC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frequency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F57A-1509-4E82-9CD7-0D849930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Another common format is a dataset in </a:t>
            </a:r>
            <a:r>
              <a:rPr lang="en-US" dirty="0">
                <a:solidFill>
                  <a:srgbClr val="FF0000"/>
                </a:solidFill>
              </a:rPr>
              <a:t>frequency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2302-59F1-4BE8-A18F-F0ECD48C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7AE6-449B-487E-AF13-A306F723CB56}"/>
              </a:ext>
            </a:extLst>
          </p:cNvPr>
          <p:cNvSpPr txBox="1"/>
          <p:nvPr/>
        </p:nvSpPr>
        <p:spPr>
          <a:xfrm>
            <a:off x="457200" y="2514600"/>
            <a:ext cx="32004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as.data.frame(haireye)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Hair   Eye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Black Brown   68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Brown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Red Brown   26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Blond Brown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Black  Blue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Brown  Blue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Red  Blue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Blond  Blue   94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Black Hazel   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Brown Hazel   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  Red Hazel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12 Blond Hazel  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 Black Green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 Brown Green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   Red Green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 Blond Green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14C8-3802-42B2-9869-6D54D072A33F}"/>
              </a:ext>
            </a:extLst>
          </p:cNvPr>
          <p:cNvSpPr txBox="1"/>
          <p:nvPr/>
        </p:nvSpPr>
        <p:spPr>
          <a:xfrm>
            <a:off x="3733800" y="2667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as.data.frame(table)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row for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factors +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A9EC2-5442-4F3D-BFF5-D6C96342BC45}"/>
              </a:ext>
            </a:extLst>
          </p:cNvPr>
          <p:cNvSpPr txBox="1"/>
          <p:nvPr/>
        </p:nvSpPr>
        <p:spPr>
          <a:xfrm>
            <a:off x="4191000" y="38862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dimensions of the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total frequency?</a:t>
            </a:r>
          </a:p>
        </p:txBody>
      </p:sp>
    </p:spTree>
    <p:extLst>
      <p:ext uri="{BB962C8B-B14F-4D97-AF65-F5344CB8AC3E}">
        <p14:creationId xmlns:p14="http://schemas.microsoft.com/office/powerpoint/2010/main" val="32545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F9C3-57A4-44FF-A6AD-320E023D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79E5-2133-4288-BE25-49A65005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course is designed as a broad, applied introduction to the statistical analysis of categorical data, with an emphasis 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66A3-DE3D-4B6E-8FA4-E071A97D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74E-78A2-4D4D-A62A-F497C8CD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2384601"/>
            <a:ext cx="8095238" cy="1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2F0D1-59BA-4235-924C-79DA446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4121326"/>
            <a:ext cx="811428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AEB-EB1A-4A7B-A407-829DA81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case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8C91-C7D5-4795-8742-59A3FEA8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Raw data often arrives in </a:t>
            </a:r>
            <a:r>
              <a:rPr lang="en-US" dirty="0">
                <a:solidFill>
                  <a:srgbClr val="FF0000"/>
                </a:solidFill>
              </a:rPr>
              <a:t>case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C6A-F504-4953-B903-123FC1CA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573D-01CD-4469-9948-BBF73227D8B4}"/>
              </a:ext>
            </a:extLst>
          </p:cNvPr>
          <p:cNvSpPr txBox="1"/>
          <p:nvPr/>
        </p:nvSpPr>
        <p:spPr>
          <a:xfrm>
            <a:off x="457200" y="2057400"/>
            <a:ext cx="49530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(as.data.frame(haireye)) |&gt;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mutate(age = round(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 =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sum(haireye), min=17, max=29)))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592 x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Hair  Eye     age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Black Brown    27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4 Black Brown    23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5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 Black Brown    25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9 Black Brown    17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 Black Brown    23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582 more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4DCAC-A95A-41C9-96AA-E36CCAB9F765}"/>
              </a:ext>
            </a:extLst>
          </p:cNvPr>
          <p:cNvSpPr txBox="1"/>
          <p:nvPr/>
        </p:nvSpPr>
        <p:spPr>
          <a:xfrm>
            <a:off x="5638800" y="2133600"/>
            <a:ext cx="3048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obs. per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rows = sum of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expands to frequency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required if there are </a:t>
            </a:r>
            <a:r>
              <a:rPr lang="en-US" dirty="0">
                <a:solidFill>
                  <a:srgbClr val="0070C0"/>
                </a:solidFill>
              </a:rPr>
              <a:t>continuous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</a:t>
            </a:r>
            <a:r>
              <a:rPr lang="en-US" dirty="0">
                <a:solidFill>
                  <a:srgbClr val="FF0000"/>
                </a:solidFill>
              </a:rPr>
              <a:t>tidy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CDA functions play well with </a:t>
            </a:r>
            <a:r>
              <a:rPr lang="en-US" dirty="0" err="1"/>
              <a:t>tibbles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77AB6-A0BE-3CA3-3BA0-0C783C253705}"/>
              </a:ext>
            </a:extLst>
          </p:cNvPr>
          <p:cNvSpPr/>
          <p:nvPr/>
        </p:nvSpPr>
        <p:spPr>
          <a:xfrm>
            <a:off x="2362200" y="3352800"/>
            <a:ext cx="83820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4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1D77-D51D-4186-83B2-0AE0DED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DD9A-1CCA-4F97-9102-1BBEC8C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3D442E-56F3-4CB0-BA11-30A47834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1043"/>
              </p:ext>
            </p:extLst>
          </p:nvPr>
        </p:nvGraphicFramePr>
        <p:xfrm>
          <a:off x="457200" y="2687320"/>
          <a:ext cx="8229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558508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858604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5375786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83712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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2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2624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&lt;- </a:t>
                      </a:r>
                      <a:r>
                        <a:rPr lang="en-US" dirty="0" err="1"/>
                        <a:t>xtabs</a:t>
                      </a:r>
                      <a:r>
                        <a:rPr lang="en-US" dirty="0"/>
                        <a:t>(~ A+ B)</a:t>
                      </a:r>
                    </a:p>
                    <a:p>
                      <a:r>
                        <a:rPr lang="en-US" dirty="0"/>
                        <a:t>as.data.frame(Z)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12748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xtabs</a:t>
                      </a:r>
                      <a:r>
                        <a:rPr lang="en-US" dirty="0"/>
                        <a:t>(Freq ~ A +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88924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as.data.frame(X)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33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406FD2-75D7-4A20-842C-D07E500EB9E7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for CDA sometimes accept only tables (matrices), or data frames, in either case for frequency form.</a:t>
            </a:r>
          </a:p>
          <a:p>
            <a:r>
              <a:rPr lang="en-US" dirty="0"/>
              <a:t>You may have to convert your data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2466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78167-0499-49E3-BA53-9F34AB5C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1970423"/>
            <a:ext cx="8171428" cy="43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A9932-D9C9-4885-A2AA-5AEB143A17DC}"/>
              </a:ext>
            </a:extLst>
          </p:cNvPr>
          <p:cNvSpPr txBox="1"/>
          <p:nvPr/>
        </p:nvSpPr>
        <p:spPr>
          <a:xfrm>
            <a:off x="457200" y="11430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Methods for categorical data analysis fall into 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424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7A3B-FB7B-4C80-AE85-8D62BDEE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52057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3DC5-FEB1-4D4A-A4F2-7BE2DCC6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80952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21F0-EA43-4B2A-8482-F3909E16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71428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D274-6645-42DC-89DE-7D2B079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24D88-4573-40AD-9C24-E2462753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BBC57-76E2-4903-B282-FBABFFE8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84667"/>
              </p:ext>
            </p:extLst>
          </p:nvPr>
        </p:nvGraphicFramePr>
        <p:xfrm>
          <a:off x="609600" y="1889760"/>
          <a:ext cx="80772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4135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350993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41810055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Quantitative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120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Continuous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x1 +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prop. odds model: </a:t>
                      </a:r>
                      <a:r>
                        <a:rPr lang="en-US" sz="1600" dirty="0" err="1"/>
                        <a:t>polr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95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Categorical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B)</a:t>
                      </a:r>
                    </a:p>
                    <a:p>
                      <a:r>
                        <a:rPr lang="en-US" sz="1600" dirty="0"/>
                        <a:t>Ordered: polynomial 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χ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tests: </a:t>
                      </a:r>
                      <a:r>
                        <a:rPr lang="en-US" sz="1600" dirty="0" err="1"/>
                        <a:t>chisq.test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CMH tests, </a:t>
                      </a:r>
                      <a:r>
                        <a:rPr lang="en-US" sz="1600" dirty="0" err="1"/>
                        <a:t>CMHtest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5177"/>
                  </a:ext>
                </a:extLst>
              </a:tr>
              <a:tr h="536522">
                <a:tc>
                  <a:txBody>
                    <a:bodyPr/>
                    <a:lstStyle/>
                    <a:p>
                      <a:r>
                        <a:rPr lang="en-US" sz="1600" b="1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ANCOVA: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 +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16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7F31E9-993E-4EF1-B55C-F8FF284DF51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methods for categorical outcome (response) variables have close parallels with those for quantitative outcomes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119710D-C74F-4F6B-B2AB-BDA2F6C4A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80347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651B-CB2D-461C-B633-5EE2E5C98068}"/>
              </a:ext>
            </a:extLst>
          </p:cNvPr>
          <p:cNvSpPr txBox="1"/>
          <p:nvPr/>
        </p:nvSpPr>
        <p:spPr>
          <a:xfrm>
            <a:off x="6096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similar model formulas:</a:t>
            </a:r>
          </a:p>
        </p:txBody>
      </p:sp>
    </p:spTree>
    <p:extLst>
      <p:ext uri="{BB962C8B-B14F-4D97-AF65-F5344CB8AC3E}">
        <p14:creationId xmlns:p14="http://schemas.microsoft.com/office/powerpoint/2010/main" val="3241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B1E0-AD01-46A3-A9C0-DF404E6F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49B0-1BED-4EF3-81EF-CEF28235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0E74F64-93D0-4616-854E-EFBB7FCE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68126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EB000F-54F1-4426-AD99-5CF283A3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44212"/>
            <a:ext cx="7848600" cy="19236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(binary ~ X + A, family=“binomial”)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X + A, family=“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regression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ordinal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nnet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multinomial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(table, margins)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.)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model, . = A+B+C+ …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.^2)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+ all two-way 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11DE-9060-434A-B049-7975D90E56C5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quantitative</a:t>
            </a:r>
            <a:r>
              <a:rPr lang="en-US" sz="2400" dirty="0"/>
              <a:t> outcomes, </a:t>
            </a:r>
            <a:r>
              <a:rPr lang="en-US" sz="2400" dirty="0" err="1"/>
              <a:t>lm</a:t>
            </a:r>
            <a:r>
              <a:rPr lang="en-US" sz="2400" dirty="0"/>
              <a:t>() for everything, formula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A3AA5-4CE3-4CB7-A734-64D5D5A15B74}"/>
              </a:ext>
            </a:extLst>
          </p:cNvPr>
          <p:cNvSpPr txBox="1"/>
          <p:nvPr/>
        </p:nvSpPr>
        <p:spPr>
          <a:xfrm>
            <a:off x="457200" y="3269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categorical</a:t>
            </a:r>
            <a:r>
              <a:rPr lang="en-US" sz="2400" dirty="0"/>
              <a:t> outcomes, different modeling functions for different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02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E51F-8293-4736-885A-8DDC2760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display: Tables vs.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F781E-AF4B-45B8-AF85-873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3D78-1436-429D-B82C-8A1A3A2F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0" y="1371674"/>
            <a:ext cx="8200000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E56-A304-4C9F-A9BA-ECA9E2F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Communication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D75F2-82FC-4545-98AF-3832C56A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graphs for different audiences</a:t>
            </a:r>
          </a:p>
          <a:p>
            <a:r>
              <a:rPr lang="en-US" sz="2000" b="1" dirty="0"/>
              <a:t>Presentation</a:t>
            </a:r>
            <a:r>
              <a:rPr lang="en-US" sz="2000" dirty="0"/>
              <a:t>: A carefully crafted graph to appeal to a wide audience</a:t>
            </a:r>
          </a:p>
          <a:p>
            <a:r>
              <a:rPr lang="en-US" sz="2000" b="1" dirty="0"/>
              <a:t>Exploration, analysis</a:t>
            </a:r>
            <a:r>
              <a:rPr lang="en-US" sz="2000" dirty="0"/>
              <a:t>: Possibly many related graphs, different perspectives, narrow audience (often: just you!)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CC9A-3553-49DB-A2D9-C15024B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EE88-E53B-48D3-9FB9-F9E90A4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2857924"/>
            <a:ext cx="3542857" cy="33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7B191-81DF-4807-9A01-967FEAAA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57924"/>
            <a:ext cx="354285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2C2-84C7-494D-8C55-5224AC63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57B2-EC64-4B40-BF70-DF06B989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3444F-ED5B-4391-ADAB-6B0A305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695"/>
            <a:ext cx="8409524" cy="2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E8CF-5F87-44AA-BA90-B2EE0227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65493"/>
            <a:ext cx="841904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AABA-A177-4A3B-AF2C-6B2C5FC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46D1-D221-4858-8C35-EBAB5C83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presentation goals appeal to different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F249-0CB7-4912-87EE-BD00F60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CD5C-5DA6-4CA9-8A19-146DC7C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90476" cy="32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A2E3C-F353-4BDA-8A93-606FA27D3C98}"/>
              </a:ext>
            </a:extLst>
          </p:cNvPr>
          <p:cNvSpPr txBox="1"/>
          <p:nvPr/>
        </p:nvSpPr>
        <p:spPr>
          <a:xfrm>
            <a:off x="838200" y="5867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Think: What do I want to communicate? For what purpose?</a:t>
            </a:r>
          </a:p>
        </p:txBody>
      </p:sp>
    </p:spTree>
    <p:extLst>
      <p:ext uri="{BB962C8B-B14F-4D97-AF65-F5344CB8AC3E}">
        <p14:creationId xmlns:p14="http://schemas.microsoft.com/office/powerpoint/2010/main" val="352296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82B-EA54-4FD5-AD73-A74151C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Quantitative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AA09-8AE3-4A3E-9AE6-A1E486E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38B7-C465-4F6D-8992-7841C450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371600"/>
            <a:ext cx="8190476" cy="44285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A4722E-CE30-1EBC-D53C-A7998A30DA8E}"/>
              </a:ext>
            </a:extLst>
          </p:cNvPr>
          <p:cNvCxnSpPr>
            <a:cxnSpLocks/>
          </p:cNvCxnSpPr>
          <p:nvPr/>
        </p:nvCxnSpPr>
        <p:spPr>
          <a:xfrm flipV="1">
            <a:off x="3048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036B1-3358-22DB-0AB4-6F38BADC06FA}"/>
              </a:ext>
            </a:extLst>
          </p:cNvPr>
          <p:cNvCxnSpPr>
            <a:cxnSpLocks/>
          </p:cNvCxnSpPr>
          <p:nvPr/>
        </p:nvCxnSpPr>
        <p:spPr>
          <a:xfrm flipV="1">
            <a:off x="47244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2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7D08-2AAA-4DCE-A8E0-BB4D2C9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5FC9C-AD3B-409B-9060-A67356B1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8BC5-DE2F-415D-962E-251D2F46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145460"/>
            <a:ext cx="8114286" cy="4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F946-9CAE-40B0-B7EF-FC5F679F3A09}"/>
              </a:ext>
            </a:extLst>
          </p:cNvPr>
          <p:cNvSpPr txBox="1"/>
          <p:nvPr/>
        </p:nvSpPr>
        <p:spPr>
          <a:xfrm>
            <a:off x="457200" y="620887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Friendly, M. (1995). </a:t>
            </a:r>
            <a:r>
              <a:rPr lang="en-US" sz="1400" dirty="0">
                <a:hlinkClick r:id="rId3"/>
              </a:rPr>
              <a:t>Conceptual and visual models for categorical data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49</a:t>
            </a:r>
            <a:r>
              <a:rPr lang="en-US" sz="1400" dirty="0"/>
              <a:t>: 153-160. </a:t>
            </a:r>
          </a:p>
        </p:txBody>
      </p:sp>
    </p:spTree>
    <p:extLst>
      <p:ext uri="{BB962C8B-B14F-4D97-AF65-F5344CB8AC3E}">
        <p14:creationId xmlns:p14="http://schemas.microsoft.com/office/powerpoint/2010/main" val="297855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3D6E-F424-B5B2-6D37-43D893F5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Categorical data: Parallel coordinates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D610F-7DBC-5BB0-3F37-1ABAA2E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741306-7F19-363D-8785-8FBD2754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1362"/>
            <a:ext cx="64008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1E5DA-8BBA-12FB-3DF3-B7E6304F305A}"/>
              </a:ext>
            </a:extLst>
          </p:cNvPr>
          <p:cNvSpPr txBox="1"/>
          <p:nvPr/>
        </p:nvSpPr>
        <p:spPr>
          <a:xfrm>
            <a:off x="6858000" y="2057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Survival on the Titanic, classified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Survived</a:t>
            </a:r>
          </a:p>
          <a:p>
            <a:endParaRPr lang="en-CA" sz="1600" dirty="0"/>
          </a:p>
          <a:p>
            <a:r>
              <a:rPr lang="en-CA" sz="1600" dirty="0"/>
              <a:t>Band width ~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C433-7F01-2CAC-7F87-54B8BA7C4D0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Parallel coordinates plots show multiple variables, each along its’ own || axis</a:t>
            </a:r>
          </a:p>
          <a:p>
            <a:r>
              <a:rPr lang="en-CA" dirty="0"/>
              <a:t>The categorical version uses the width of the band to show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6ACF7-67DC-2D42-8F68-749AA7493BC4}"/>
              </a:ext>
            </a:extLst>
          </p:cNvPr>
          <p:cNvSpPr txBox="1"/>
          <p:nvPr/>
        </p:nvSpPr>
        <p:spPr>
          <a:xfrm>
            <a:off x="6172200" y="495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plot was produced using the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ggpcp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5956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rgbClr val="0070C0"/>
                </a:solidFill>
              </a:rPr>
              <a:t>visually distinct </a:t>
            </a:r>
            <a:r>
              <a:rPr lang="en-US" sz="2000" dirty="0"/>
              <a:t>symbols (shape, color) for different groups</a:t>
            </a:r>
          </a:p>
          <a:p>
            <a:pPr lvl="1"/>
            <a:r>
              <a:rPr lang="en-US" sz="2000" dirty="0"/>
              <a:t>Avoid </a:t>
            </a:r>
            <a:r>
              <a:rPr lang="en-US" sz="2000" dirty="0">
                <a:solidFill>
                  <a:srgbClr val="0070C0"/>
                </a:solidFill>
              </a:rPr>
              <a:t>chart junk</a:t>
            </a:r>
            <a:r>
              <a:rPr lang="en-US" sz="2000" dirty="0"/>
              <a:t>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</a:t>
            </a:r>
            <a:r>
              <a:rPr lang="en-US" sz="2000" dirty="0">
                <a:solidFill>
                  <a:srgbClr val="0070C0"/>
                </a:solidFill>
              </a:rPr>
              <a:t>visually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Side-by-side</a:t>
            </a:r>
            <a:r>
              <a:rPr lang="en-US" sz="2000" dirty="0"/>
              <a:t> easier than in separate panels</a:t>
            </a:r>
          </a:p>
          <a:p>
            <a:pPr lvl="1"/>
            <a:r>
              <a:rPr lang="en-US" sz="2000" dirty="0"/>
              <a:t>“data” vs. a “standard” easier against a </a:t>
            </a:r>
            <a:r>
              <a:rPr lang="en-US" sz="2000" dirty="0">
                <a:solidFill>
                  <a:srgbClr val="0070C0"/>
                </a:solidFill>
              </a:rPr>
              <a:t>horizontal</a:t>
            </a:r>
            <a:r>
              <a:rPr lang="en-US" sz="2000" dirty="0"/>
              <a:t> line</a:t>
            </a:r>
          </a:p>
          <a:p>
            <a:pPr lvl="1"/>
            <a:r>
              <a:rPr lang="en-US" sz="2000" dirty="0"/>
              <a:t>Show </a:t>
            </a:r>
            <a:r>
              <a:rPr lang="en-US" sz="2000" dirty="0">
                <a:solidFill>
                  <a:srgbClr val="0070C0"/>
                </a:solidFill>
              </a:rPr>
              <a:t>uncertainty</a:t>
            </a:r>
            <a:r>
              <a:rPr lang="en-US" sz="2000" dirty="0"/>
              <a:t>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unordered</a:t>
            </a:r>
            <a:r>
              <a:rPr lang="en-US" sz="2000" dirty="0"/>
              <a:t>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3EF43-660A-4B53-B73B-A2D21700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Facilitate comparison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335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928170-BD88-4C0A-802D-E6CCFB6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comparisons </a:t>
            </a:r>
            <a:r>
              <a:rPr lang="en-US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7432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1226403"/>
            <a:ext cx="80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70C0"/>
                </a:solidFill>
              </a:rPr>
              <a:t>points</a:t>
            </a:r>
            <a:r>
              <a:rPr lang="en-US" sz="1600" dirty="0"/>
              <a:t> not bars (and don’t dynamite them with ineffective error bars!)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circumstances to be compared by </a:t>
            </a:r>
            <a:r>
              <a:rPr lang="en-US" sz="1600" dirty="0">
                <a:solidFill>
                  <a:srgbClr val="0070C0"/>
                </a:solidFill>
              </a:rPr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Same panel </a:t>
            </a:r>
            <a:r>
              <a:rPr lang="en-US" sz="1600" dirty="0"/>
              <a:t>comparisons easier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098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498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4218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1600" dirty="0">
                <a:solidFill>
                  <a:srgbClr val="00B050"/>
                </a:solidFill>
              </a:rPr>
              <a:t>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600" dirty="0"/>
              <a:t> or shape 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321623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F9962-3F28-4809-9B0F-A71A0F5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70833"/>
            <a:ext cx="2247619" cy="31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A82E4-4004-4760-B36D-5D54E234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28" y="3070832"/>
            <a:ext cx="42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lookup</a:t>
            </a:r>
            <a:r>
              <a:rPr lang="en-US" sz="1600" dirty="0"/>
              <a:t> – find a value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comparison</a:t>
            </a:r>
            <a:r>
              <a:rPr lang="en-US" sz="1600" dirty="0"/>
              <a:t> – which is greater?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detection</a:t>
            </a:r>
            <a:r>
              <a:rPr lang="en-US" sz="1600" dirty="0"/>
              <a:t>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0-47E3-4358-A894-FC12FA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Correlations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DB-B014-451A-B918-A01955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B9EF-A076-457B-943F-0C99AB2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119"/>
            <a:ext cx="7476190" cy="46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E754-26FC-4987-A820-C206EBE346DD}"/>
              </a:ext>
            </a:extLst>
          </p:cNvPr>
          <p:cNvSpPr txBox="1"/>
          <p:nvPr/>
        </p:nvSpPr>
        <p:spPr>
          <a:xfrm>
            <a:off x="838200" y="6096000"/>
            <a:ext cx="747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&amp; Kwan (2003). </a:t>
            </a:r>
            <a:r>
              <a:rPr lang="en-US" sz="1400" dirty="0" err="1">
                <a:hlinkClick r:id="rId3"/>
              </a:rPr>
              <a:t>Corrgrams</a:t>
            </a:r>
            <a:r>
              <a:rPr lang="en-US" sz="1400" dirty="0">
                <a:hlinkClick r:id="rId3"/>
              </a:rPr>
              <a:t>: Exploratory displays for correlation matrices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54</a:t>
            </a:r>
            <a:r>
              <a:rPr lang="en-US" sz="1400" dirty="0"/>
              <a:t>(4): 316-324.</a:t>
            </a:r>
          </a:p>
        </p:txBody>
      </p:sp>
    </p:spTree>
    <p:extLst>
      <p:ext uri="{BB962C8B-B14F-4D97-AF65-F5344CB8AC3E}">
        <p14:creationId xmlns:p14="http://schemas.microsoft.com/office/powerpoint/2010/main" val="145350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3607-833C-67D5-6FC6-01C7CF66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Course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4EE70-1B98-4E96-4AC1-0950820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9FCB-5F17-0F02-BE61-D014C7F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657143" cy="4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BFDD0-9C53-DBF8-02D2-2D8DDE3BBA14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schedule</a:t>
            </a:r>
            <a:r>
              <a:rPr lang="en-CA" dirty="0"/>
              <a:t> page provides links to slides, tutorials, readings &amp; R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713B7-1D8F-0B75-C89D-76C8DE7C5E9C}"/>
              </a:ext>
            </a:extLst>
          </p:cNvPr>
          <p:cNvSpPr txBox="1"/>
          <p:nvPr/>
        </p:nvSpPr>
        <p:spPr>
          <a:xfrm>
            <a:off x="7620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979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C2B16-C547-4D35-927C-8BD79367358D}"/>
              </a:ext>
            </a:extLst>
          </p:cNvPr>
          <p:cNvCxnSpPr/>
          <p:nvPr/>
        </p:nvCxnSpPr>
        <p:spPr>
          <a:xfrm>
            <a:off x="2590800" y="3124200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C834E-309C-4A6B-94D3-F861ED7D17CD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</a:t>
            </a:r>
            <a:r>
              <a:rPr lang="en-US" sz="2000" dirty="0">
                <a:solidFill>
                  <a:srgbClr val="0070C0"/>
                </a:solidFill>
              </a:rPr>
              <a:t>means/medians</a:t>
            </a:r>
          </a:p>
          <a:p>
            <a:r>
              <a:rPr lang="en-US" sz="2000" dirty="0"/>
              <a:t>Shade cells according to </a:t>
            </a:r>
            <a:r>
              <a:rPr lang="en-US" sz="2000" dirty="0">
                <a:solidFill>
                  <a:srgbClr val="0070C0"/>
                </a:solidFill>
              </a:rPr>
              <a:t>residual</a:t>
            </a:r>
            <a:r>
              <a:rPr lang="en-US" sz="2000" dirty="0"/>
              <a:t>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6ABAC9-93EA-4E7F-935D-BDA43C72F6E5}"/>
              </a:ext>
            </a:extLst>
          </p:cNvPr>
          <p:cNvCxnSpPr/>
          <p:nvPr/>
        </p:nvCxnSpPr>
        <p:spPr>
          <a:xfrm>
            <a:off x="2590800" y="6415313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DD085B-DEA4-467F-9802-A410ADDCBA82}"/>
              </a:ext>
            </a:extLst>
          </p:cNvPr>
          <p:cNvCxnSpPr>
            <a:cxnSpLocks/>
          </p:cNvCxnSpPr>
          <p:nvPr/>
        </p:nvCxnSpPr>
        <p:spPr>
          <a:xfrm>
            <a:off x="7543800" y="37338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DBEC-1ADA-4939-A047-001D24A2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B2DDF-9C08-457D-94C0-29AEF04009E0}"/>
              </a:ext>
            </a:extLst>
          </p:cNvPr>
          <p:cNvSpPr txBox="1"/>
          <p:nvPr/>
        </p:nvSpPr>
        <p:spPr>
          <a:xfrm>
            <a:off x="990600" y="571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an association, but it is hard to see the general pattern</a:t>
            </a:r>
          </a:p>
        </p:txBody>
      </p:sp>
    </p:spTree>
    <p:extLst>
      <p:ext uri="{BB962C8B-B14F-4D97-AF65-F5344CB8AC3E}">
        <p14:creationId xmlns:p14="http://schemas.microsoft.com/office/powerpoint/2010/main" val="4076949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67A6-B70D-46C5-8D43-D400B576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090B1-584E-4B45-8C48-C46AE9BAF429}"/>
              </a:ext>
            </a:extLst>
          </p:cNvPr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pattern is clearer when the eye colors are </a:t>
            </a:r>
            <a:r>
              <a:rPr lang="en-US" dirty="0">
                <a:solidFill>
                  <a:srgbClr val="0070C0"/>
                </a:solidFill>
              </a:rPr>
              <a:t>permuted</a:t>
            </a:r>
            <a:r>
              <a:rPr lang="en-US" dirty="0"/>
              <a:t>: light hair goes with light eyes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3650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434E77-FEB3-422D-815C-9DDB81FEC40D}"/>
              </a:ext>
            </a:extLst>
          </p:cNvPr>
          <p:cNvGrpSpPr/>
          <p:nvPr/>
        </p:nvGrpSpPr>
        <p:grpSpPr>
          <a:xfrm>
            <a:off x="4572000" y="909689"/>
            <a:ext cx="3706980" cy="2799442"/>
            <a:chOff x="4572000" y="909689"/>
            <a:chExt cx="3706980" cy="279944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F0BD-9785-4C3B-9F0B-C35621F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09689"/>
              <a:ext cx="3292143" cy="279944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FC819-A0A9-4FA1-AD5B-1ED9D900BA53}"/>
                </a:ext>
              </a:extLst>
            </p:cNvPr>
            <p:cNvSpPr txBox="1"/>
            <p:nvPr/>
          </p:nvSpPr>
          <p:spPr>
            <a:xfrm>
              <a:off x="5105400" y="1273278"/>
              <a:ext cx="317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 values by size &amp; shape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DEE01D-CCFC-46CD-A4D4-D967C15EAFBA}"/>
              </a:ext>
            </a:extLst>
          </p:cNvPr>
          <p:cNvGrpSpPr/>
          <p:nvPr/>
        </p:nvGrpSpPr>
        <p:grpSpPr>
          <a:xfrm>
            <a:off x="733768" y="914400"/>
            <a:ext cx="3277779" cy="2759075"/>
            <a:chOff x="733768" y="914400"/>
            <a:chExt cx="3277779" cy="2759075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3CE8616-93D4-4425-8C49-D8F56F2A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68" y="914400"/>
              <a:ext cx="3277779" cy="27590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D078-7A88-42E8-931F-3F45E608CD56}"/>
                </a:ext>
              </a:extLst>
            </p:cNvPr>
            <p:cNvSpPr txBox="1"/>
            <p:nvPr/>
          </p:nvSpPr>
          <p:spPr>
            <a:xfrm>
              <a:off x="1066800" y="127327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attitudes &amp; attributes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E21B-15E7-4D3D-9EBD-4A17D12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r>
              <a:rPr lang="en-US" dirty="0"/>
              <a:t>: Turning tables into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93E69-6E2B-474A-85C0-14A3D64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871C-227E-4943-AFD5-B4B71710CD4A}"/>
              </a:ext>
            </a:extLst>
          </p:cNvPr>
          <p:cNvSpPr txBox="1"/>
          <p:nvPr/>
        </p:nvSpPr>
        <p:spPr>
          <a:xfrm>
            <a:off x="457200" y="411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/>
              <a:t>Table: attitudes and attributes by country</a:t>
            </a:r>
          </a:p>
          <a:p>
            <a:pPr marL="342900" indent="-342900">
              <a:buAutoNum type="alphaLcParenBoth"/>
            </a:pPr>
            <a:r>
              <a:rPr lang="en-US" sz="1600" dirty="0"/>
              <a:t>Visual: encode values by size, shape</a:t>
            </a:r>
          </a:p>
          <a:p>
            <a:pPr marL="342900" indent="-342900">
              <a:buAutoNum type="alphaLcParenBoth"/>
            </a:pPr>
            <a:r>
              <a:rPr lang="en-US" sz="1600" dirty="0"/>
              <a:t>Sort &amp; group by themes, country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5964-7893-4CFB-A4A5-A6FE713422AD}"/>
              </a:ext>
            </a:extLst>
          </p:cNvPr>
          <p:cNvSpPr txBox="1"/>
          <p:nvPr/>
        </p:nvSpPr>
        <p:spPr>
          <a:xfrm>
            <a:off x="457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</a:t>
            </a:r>
            <a:r>
              <a:rPr lang="en-US" dirty="0" err="1"/>
              <a:t>Bertin’s</a:t>
            </a:r>
            <a:r>
              <a:rPr lang="en-US" dirty="0"/>
              <a:t> reorderable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http://www.aviz.fr/bertifier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1DA6F-9DDE-45B1-A443-FF7A3FD5FC8D}"/>
              </a:ext>
            </a:extLst>
          </p:cNvPr>
          <p:cNvGrpSpPr/>
          <p:nvPr/>
        </p:nvGrpSpPr>
        <p:grpSpPr>
          <a:xfrm>
            <a:off x="4572000" y="4037356"/>
            <a:ext cx="3802956" cy="2546005"/>
            <a:chOff x="4572000" y="4037356"/>
            <a:chExt cx="3802956" cy="254600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65D280E-4B30-4EFB-8115-08F73BB5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037356"/>
              <a:ext cx="3706980" cy="25460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DB57D-403B-4C31-BB89-A776DAEC51D2}"/>
                </a:ext>
              </a:extLst>
            </p:cNvPr>
            <p:cNvSpPr/>
            <p:nvPr/>
          </p:nvSpPr>
          <p:spPr>
            <a:xfrm flipV="1">
              <a:off x="7600336" y="4809953"/>
              <a:ext cx="774620" cy="1493837"/>
            </a:xfrm>
            <a:custGeom>
              <a:avLst/>
              <a:gdLst>
                <a:gd name="connsiteX0" fmla="*/ 0 w 774620"/>
                <a:gd name="connsiteY0" fmla="*/ 0 h 1493837"/>
                <a:gd name="connsiteX1" fmla="*/ 379564 w 774620"/>
                <a:gd name="connsiteY1" fmla="*/ 0 h 1493837"/>
                <a:gd name="connsiteX2" fmla="*/ 774620 w 774620"/>
                <a:gd name="connsiteY2" fmla="*/ 0 h 1493837"/>
                <a:gd name="connsiteX3" fmla="*/ 774620 w 774620"/>
                <a:gd name="connsiteY3" fmla="*/ 527822 h 1493837"/>
                <a:gd name="connsiteX4" fmla="*/ 774620 w 774620"/>
                <a:gd name="connsiteY4" fmla="*/ 1025768 h 1493837"/>
                <a:gd name="connsiteX5" fmla="*/ 774620 w 774620"/>
                <a:gd name="connsiteY5" fmla="*/ 1493837 h 1493837"/>
                <a:gd name="connsiteX6" fmla="*/ 402802 w 774620"/>
                <a:gd name="connsiteY6" fmla="*/ 1493837 h 1493837"/>
                <a:gd name="connsiteX7" fmla="*/ 0 w 774620"/>
                <a:gd name="connsiteY7" fmla="*/ 1493837 h 1493837"/>
                <a:gd name="connsiteX8" fmla="*/ 0 w 774620"/>
                <a:gd name="connsiteY8" fmla="*/ 966015 h 1493837"/>
                <a:gd name="connsiteX9" fmla="*/ 0 w 774620"/>
                <a:gd name="connsiteY9" fmla="*/ 438192 h 1493837"/>
                <a:gd name="connsiteX10" fmla="*/ 0 w 774620"/>
                <a:gd name="connsiteY10" fmla="*/ 0 h 14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620" h="1493837" extrusionOk="0">
                  <a:moveTo>
                    <a:pt x="0" y="0"/>
                  </a:moveTo>
                  <a:cubicBezTo>
                    <a:pt x="148776" y="-18435"/>
                    <a:pt x="212512" y="11295"/>
                    <a:pt x="379564" y="0"/>
                  </a:cubicBezTo>
                  <a:cubicBezTo>
                    <a:pt x="546616" y="-11295"/>
                    <a:pt x="630410" y="33113"/>
                    <a:pt x="774620" y="0"/>
                  </a:cubicBezTo>
                  <a:cubicBezTo>
                    <a:pt x="828642" y="233063"/>
                    <a:pt x="725233" y="411826"/>
                    <a:pt x="774620" y="527822"/>
                  </a:cubicBezTo>
                  <a:cubicBezTo>
                    <a:pt x="824007" y="643818"/>
                    <a:pt x="764017" y="867933"/>
                    <a:pt x="774620" y="1025768"/>
                  </a:cubicBezTo>
                  <a:cubicBezTo>
                    <a:pt x="785223" y="1183603"/>
                    <a:pt x="773797" y="1327214"/>
                    <a:pt x="774620" y="1493837"/>
                  </a:cubicBezTo>
                  <a:cubicBezTo>
                    <a:pt x="665632" y="1505717"/>
                    <a:pt x="485147" y="1482586"/>
                    <a:pt x="402802" y="1493837"/>
                  </a:cubicBezTo>
                  <a:cubicBezTo>
                    <a:pt x="320457" y="1505088"/>
                    <a:pt x="142383" y="1449828"/>
                    <a:pt x="0" y="1493837"/>
                  </a:cubicBezTo>
                  <a:cubicBezTo>
                    <a:pt x="-27185" y="1319232"/>
                    <a:pt x="38835" y="1204134"/>
                    <a:pt x="0" y="966015"/>
                  </a:cubicBezTo>
                  <a:cubicBezTo>
                    <a:pt x="-38835" y="727896"/>
                    <a:pt x="15017" y="578891"/>
                    <a:pt x="0" y="438192"/>
                  </a:cubicBezTo>
                  <a:cubicBezTo>
                    <a:pt x="-15017" y="297493"/>
                    <a:pt x="43348" y="207164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B6BE3-0C80-4528-8703-54A9D36C4872}"/>
              </a:ext>
            </a:extLst>
          </p:cNvPr>
          <p:cNvSpPr/>
          <p:nvPr/>
        </p:nvSpPr>
        <p:spPr>
          <a:xfrm>
            <a:off x="5958348" y="3932237"/>
            <a:ext cx="1676400" cy="365125"/>
          </a:xfrm>
          <a:custGeom>
            <a:avLst/>
            <a:gdLst>
              <a:gd name="connsiteX0" fmla="*/ 0 w 1676400"/>
              <a:gd name="connsiteY0" fmla="*/ 0 h 365125"/>
              <a:gd name="connsiteX1" fmla="*/ 542036 w 1676400"/>
              <a:gd name="connsiteY1" fmla="*/ 0 h 365125"/>
              <a:gd name="connsiteX2" fmla="*/ 1050544 w 1676400"/>
              <a:gd name="connsiteY2" fmla="*/ 0 h 365125"/>
              <a:gd name="connsiteX3" fmla="*/ 1676400 w 1676400"/>
              <a:gd name="connsiteY3" fmla="*/ 0 h 365125"/>
              <a:gd name="connsiteX4" fmla="*/ 1676400 w 1676400"/>
              <a:gd name="connsiteY4" fmla="*/ 365125 h 365125"/>
              <a:gd name="connsiteX5" fmla="*/ 1151128 w 1676400"/>
              <a:gd name="connsiteY5" fmla="*/ 365125 h 365125"/>
              <a:gd name="connsiteX6" fmla="*/ 558800 w 1676400"/>
              <a:gd name="connsiteY6" fmla="*/ 365125 h 365125"/>
              <a:gd name="connsiteX7" fmla="*/ 0 w 1676400"/>
              <a:gd name="connsiteY7" fmla="*/ 365125 h 365125"/>
              <a:gd name="connsiteX8" fmla="*/ 0 w 1676400"/>
              <a:gd name="connsiteY8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65125" extrusionOk="0">
                <a:moveTo>
                  <a:pt x="0" y="0"/>
                </a:moveTo>
                <a:cubicBezTo>
                  <a:pt x="136711" y="-43517"/>
                  <a:pt x="304396" y="56387"/>
                  <a:pt x="542036" y="0"/>
                </a:cubicBezTo>
                <a:cubicBezTo>
                  <a:pt x="779676" y="-56387"/>
                  <a:pt x="936948" y="2850"/>
                  <a:pt x="1050544" y="0"/>
                </a:cubicBezTo>
                <a:cubicBezTo>
                  <a:pt x="1164140" y="-2850"/>
                  <a:pt x="1477286" y="17066"/>
                  <a:pt x="1676400" y="0"/>
                </a:cubicBezTo>
                <a:cubicBezTo>
                  <a:pt x="1677447" y="144445"/>
                  <a:pt x="1670345" y="264184"/>
                  <a:pt x="1676400" y="365125"/>
                </a:cubicBezTo>
                <a:cubicBezTo>
                  <a:pt x="1568192" y="377486"/>
                  <a:pt x="1270533" y="315721"/>
                  <a:pt x="1151128" y="365125"/>
                </a:cubicBezTo>
                <a:cubicBezTo>
                  <a:pt x="1031723" y="414529"/>
                  <a:pt x="851921" y="316330"/>
                  <a:pt x="558800" y="365125"/>
                </a:cubicBezTo>
                <a:cubicBezTo>
                  <a:pt x="265679" y="413920"/>
                  <a:pt x="217471" y="339278"/>
                  <a:pt x="0" y="365125"/>
                </a:cubicBezTo>
                <a:cubicBezTo>
                  <a:pt x="-39276" y="265253"/>
                  <a:pt x="19396" y="8375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5432-FC84-C3B5-C819-5BB0B0B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Household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E7C5B-A12B-6CDB-192F-561C81BB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9CDB7E-4F7D-0F47-7620-3DB6C524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64008"/>
            <a:ext cx="3993037" cy="4392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5547-1870-B327-B300-4DBCC26C0222}"/>
              </a:ext>
            </a:extLst>
          </p:cNvPr>
          <p:cNvSpPr txBox="1"/>
          <p:nvPr/>
        </p:nvSpPr>
        <p:spPr>
          <a:xfrm>
            <a:off x="457199" y="114300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 does what in households?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20F6-7A6C-4686-7A2F-F903DE0E9813}"/>
              </a:ext>
            </a:extLst>
          </p:cNvPr>
          <p:cNvSpPr txBox="1"/>
          <p:nvPr/>
        </p:nvSpPr>
        <p:spPr>
          <a:xfrm>
            <a:off x="4876800" y="1143000"/>
            <a:ext cx="384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Size of symbols in a </a:t>
            </a:r>
            <a:r>
              <a:rPr lang="en-CA" dirty="0">
                <a:solidFill>
                  <a:srgbClr val="0070C0"/>
                </a:solidFill>
              </a:rPr>
              <a:t>balloon plot </a:t>
            </a:r>
            <a:r>
              <a:rPr lang="en-CA" dirty="0"/>
              <a:t>shows the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BD359-E81B-55D4-F489-322361022257}"/>
              </a:ext>
            </a:extLst>
          </p:cNvPr>
          <p:cNvSpPr txBox="1"/>
          <p:nvPr/>
        </p:nvSpPr>
        <p:spPr>
          <a:xfrm>
            <a:off x="533400" y="2209800"/>
            <a:ext cx="3993037" cy="26314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Who_does_it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Alternating Husband Jointly Wife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Breakfeast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36      15       7   82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Dinner              11       7      13   77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Dishes              24       4      53   32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Driving             51      75       3   10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Finances            13      21      66   13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Holidays             1       6     153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Insurance            1      53      77    8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Laundry             14       2       4  156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Main_meal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20       5       4  124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           46      23      15   12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Repairs              3     160       2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           23       9      55   33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Tidying             11       1      57  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B819-4D03-EA38-D543-E19D63F0603E}"/>
              </a:ext>
            </a:extLst>
          </p:cNvPr>
          <p:cNvSpPr txBox="1"/>
          <p:nvPr/>
        </p:nvSpPr>
        <p:spPr>
          <a:xfrm>
            <a:off x="533400" y="5181600"/>
            <a:ext cx="399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Rows and columns were permuted to show the relationship more clearly</a:t>
            </a:r>
          </a:p>
        </p:txBody>
      </p:sp>
    </p:spTree>
    <p:extLst>
      <p:ext uri="{BB962C8B-B14F-4D97-AF65-F5344CB8AC3E}">
        <p14:creationId xmlns:p14="http://schemas.microsoft.com/office/powerpoint/2010/main" val="1215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bias</a:t>
            </a:r>
          </a:p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F51-96D4-4074-9DCF-44C8AB8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3AB5-7B66-49AD-9233-E3F1CFD5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477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texts</a:t>
            </a:r>
          </a:p>
          <a:p>
            <a:r>
              <a:rPr lang="en-US" sz="2200" dirty="0"/>
              <a:t>Friendly &amp; Meyer (2016). </a:t>
            </a:r>
            <a:r>
              <a:rPr lang="en-US" sz="2200" i="1" dirty="0"/>
              <a:t>Discrete Data Analysis with R: Visualizing &amp; Modeling Techniques for Categorical &amp; Count Data</a:t>
            </a:r>
          </a:p>
          <a:p>
            <a:pPr lvl="1"/>
            <a:r>
              <a:rPr lang="en-US" sz="1800" dirty="0"/>
              <a:t>30% discount on </a:t>
            </a:r>
            <a:r>
              <a:rPr lang="en-US" sz="1800" dirty="0">
                <a:hlinkClick r:id="rId2"/>
              </a:rPr>
              <a:t>Routledge web site </a:t>
            </a:r>
            <a:r>
              <a:rPr lang="en-US" sz="1800" dirty="0"/>
              <a:t>(code: ADC22)</a:t>
            </a:r>
          </a:p>
          <a:p>
            <a:pPr lvl="1"/>
            <a:r>
              <a:rPr lang="en-US" sz="1800" dirty="0"/>
              <a:t>Draft chapters linked in </a:t>
            </a:r>
            <a:r>
              <a:rPr lang="en-US" sz="1800" dirty="0">
                <a:hlinkClick r:id="rId3"/>
              </a:rPr>
              <a:t>Schedule</a:t>
            </a:r>
            <a:endParaRPr lang="en-US" sz="1800" dirty="0"/>
          </a:p>
          <a:p>
            <a:pPr lvl="1"/>
            <a:r>
              <a:rPr lang="en-US" sz="1800" dirty="0"/>
              <a:t>DDAR web site: </a:t>
            </a:r>
            <a:r>
              <a:rPr lang="en-US" sz="1800" dirty="0">
                <a:hlinkClick r:id="rId4"/>
              </a:rPr>
              <a:t>https://ddar.datavis.ca</a:t>
            </a:r>
            <a:r>
              <a:rPr lang="en-US" sz="1800" dirty="0"/>
              <a:t> </a:t>
            </a:r>
          </a:p>
          <a:p>
            <a:endParaRPr lang="en-US" sz="2200" dirty="0"/>
          </a:p>
          <a:p>
            <a:r>
              <a:rPr lang="en-US" sz="2200" dirty="0" err="1"/>
              <a:t>Agresti</a:t>
            </a:r>
            <a:r>
              <a:rPr lang="en-US" sz="2200" dirty="0"/>
              <a:t> (2007). </a:t>
            </a:r>
            <a:r>
              <a:rPr lang="en-US" sz="2200" i="1" dirty="0"/>
              <a:t>An Introduction to Categorical Data Analysis</a:t>
            </a:r>
            <a:r>
              <a:rPr lang="en-US" sz="2200" dirty="0"/>
              <a:t>, 3</a:t>
            </a:r>
            <a:r>
              <a:rPr lang="en-US" sz="2200" baseline="30000" dirty="0"/>
              <a:t>rd</a:t>
            </a:r>
            <a:r>
              <a:rPr lang="en-US" sz="2200" dirty="0"/>
              <a:t>  E. Wiley &amp; Sons.</a:t>
            </a:r>
          </a:p>
          <a:p>
            <a:pPr lvl="1"/>
            <a:r>
              <a:rPr lang="en-US" sz="1800" dirty="0"/>
              <a:t>eBook available: </a:t>
            </a:r>
            <a:r>
              <a:rPr lang="en-US" sz="1800" dirty="0">
                <a:hlinkClick r:id="rId5"/>
              </a:rPr>
              <a:t>https://bit.ly/3Wzqv0n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Or, via </a:t>
            </a:r>
            <a:r>
              <a:rPr lang="en-US" sz="1800" dirty="0">
                <a:hlinkClick r:id="rId6"/>
              </a:rPr>
              <a:t>York Bookstore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BF7A5-E7A3-47CE-A156-8F9BBF4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ECA688-4AF4-4FA8-B118-5FC5E110C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858"/>
            <a:ext cx="1371600" cy="211785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193AEDB-99C6-4A68-AF59-77AF98706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3981422"/>
            <a:ext cx="1676400" cy="2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B608-09F4-4FAE-B952-F2EA4B67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Bias at UC Berkeley?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6C39-2C61-4715-B02B-B6656DE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F6DE3D-4EDC-4A2F-B3B6-B1592D8A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495"/>
            <a:ext cx="7796736" cy="507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AE72F-D3AE-473C-8517-78606B01CBC0}"/>
              </a:ext>
            </a:extLst>
          </p:cNvPr>
          <p:cNvSpPr txBox="1"/>
          <p:nvPr/>
        </p:nvSpPr>
        <p:spPr>
          <a:xfrm>
            <a:off x="762000" y="135131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Science</a:t>
            </a:r>
            <a:r>
              <a:rPr lang="en-US" sz="1600" dirty="0"/>
              <a:t>, 1975, </a:t>
            </a:r>
            <a:r>
              <a:rPr lang="en-US" sz="1600" b="1" dirty="0"/>
              <a:t>187:</a:t>
            </a:r>
            <a:r>
              <a:rPr lang="en-US" sz="1600" dirty="0"/>
              <a:t> 398--403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D357-BDE4-4ECF-93A7-4F7C9314CB6D}"/>
              </a:ext>
            </a:extLst>
          </p:cNvPr>
          <p:cNvSpPr/>
          <p:nvPr/>
        </p:nvSpPr>
        <p:spPr>
          <a:xfrm>
            <a:off x="4114800" y="5257800"/>
            <a:ext cx="3048000" cy="6096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0E141-34DC-4D2A-8223-1EC4A1A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 × 2 Frequency Tables: Fourfold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DCE8-A80E-4E85-8457-41EFFE9B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0003716-82A6-42CE-A13F-3FE83DC4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1"/>
            <a:ext cx="5105400" cy="116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9596-6F28-4C7B-9D2C-C0C6B96ECFEB}"/>
              </a:ext>
            </a:extLst>
          </p:cNvPr>
          <p:cNvSpPr txBox="1"/>
          <p:nvPr/>
        </p:nvSpPr>
        <p:spPr>
          <a:xfrm>
            <a:off x="457200" y="3554163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Males nearly </a:t>
            </a:r>
            <a:r>
              <a:rPr lang="en-US" dirty="0">
                <a:highlight>
                  <a:srgbClr val="FFFF00"/>
                </a:highlight>
              </a:rPr>
              <a:t>twice</a:t>
            </a:r>
            <a:r>
              <a:rPr lang="en-US" dirty="0"/>
              <a:t> as likely to be admitted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“significant”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evidence for gender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measure strength of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visualize?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2EC77A-0916-4E9E-A333-65DE3D96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95967"/>
            <a:ext cx="2754302" cy="277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345E1-09FA-47FB-8411-74FC5E2F83EB}"/>
              </a:ext>
            </a:extLst>
          </p:cNvPr>
          <p:cNvSpPr txBox="1"/>
          <p:nvPr/>
        </p:nvSpPr>
        <p:spPr>
          <a:xfrm>
            <a:off x="5257800" y="45720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Fourfold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quarter circles, area ~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ratio of areas: odds ratio (</a:t>
            </a:r>
            <a:r>
              <a:rPr lang="el-GR" sz="1600" dirty="0"/>
              <a:t>θ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confidence bands: overlap </a:t>
            </a:r>
            <a:r>
              <a:rPr lang="en-US" sz="1600" dirty="0" err="1"/>
              <a:t>iff</a:t>
            </a:r>
            <a:r>
              <a:rPr lang="en-US" sz="1600" dirty="0"/>
              <a:t> </a:t>
            </a:r>
            <a:r>
              <a:rPr lang="el-GR" sz="1600" dirty="0"/>
              <a:t>θ</a:t>
            </a:r>
            <a:r>
              <a:rPr lang="en-US" sz="1600" dirty="0"/>
              <a:t> </a:t>
            </a:r>
            <a:r>
              <a:rPr lang="el-GR" sz="1600" dirty="0">
                <a:sym typeface="Symbol" panose="05050102010706020507" pitchFamily="18" charset="2"/>
              </a:rPr>
              <a:t></a:t>
            </a:r>
            <a:r>
              <a:rPr lang="en-US" sz="1600" dirty="0">
                <a:sym typeface="Symbol" panose="05050102010706020507" pitchFamily="18" charset="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visualize significance!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F9DB0-DF24-49EE-BD58-0DB00B99D377}"/>
              </a:ext>
            </a:extLst>
          </p:cNvPr>
          <p:cNvSpPr txBox="1"/>
          <p:nvPr/>
        </p:nvSpPr>
        <p:spPr>
          <a:xfrm>
            <a:off x="3505200" y="267775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odds ratio (</a:t>
            </a:r>
            <a:r>
              <a:rPr lang="el-GR" sz="1600" dirty="0"/>
              <a:t>θ</a:t>
            </a:r>
            <a:r>
              <a:rPr lang="en-US" sz="1600" dirty="0"/>
              <a:t>) = 1.84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E4D23-8AD1-494F-9121-D68BC55F5B25}"/>
              </a:ext>
            </a:extLst>
          </p:cNvPr>
          <p:cNvSpPr/>
          <p:nvPr/>
        </p:nvSpPr>
        <p:spPr>
          <a:xfrm>
            <a:off x="4876801" y="2703266"/>
            <a:ext cx="685800" cy="28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DC0-1932-444A-A3E2-28CA573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2 × 2 × k Stratified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0042-9F77-4009-BDBC-FFA00DDD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D2A04264-4FC1-490D-88C3-6971008D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15884"/>
            <a:ext cx="5309471" cy="382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1CCBF-EE0A-46F3-A78F-E54EF527C4D3}"/>
              </a:ext>
            </a:extLst>
          </p:cNvPr>
          <p:cNvSpPr txBox="1"/>
          <p:nvPr/>
        </p:nvSpPr>
        <p:spPr>
          <a:xfrm>
            <a:off x="457200" y="1676400"/>
            <a:ext cx="2743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arose from 6 graduate departments</a:t>
            </a:r>
          </a:p>
          <a:p>
            <a:endParaRPr lang="en-US" dirty="0"/>
          </a:p>
          <a:p>
            <a:r>
              <a:rPr lang="en-US" dirty="0"/>
              <a:t>No difference between males &amp; females, except in Dept A where </a:t>
            </a:r>
            <a:r>
              <a:rPr lang="en-US" dirty="0">
                <a:solidFill>
                  <a:srgbClr val="FF0000"/>
                </a:solidFill>
              </a:rPr>
              <a:t>women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/>
              <a:t> likely to be admitted!</a:t>
            </a:r>
          </a:p>
          <a:p>
            <a:endParaRPr lang="en-US" dirty="0"/>
          </a:p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multiples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direction by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</a:t>
            </a:r>
            <a:r>
              <a:rPr lang="en-US" sz="1600" dirty="0" err="1"/>
              <a:t>signif</a:t>
            </a:r>
            <a:r>
              <a:rPr lang="en-US" sz="1600" dirty="0"/>
              <a:t>. by shading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F95-D20E-4C67-8413-D25195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854075"/>
          </a:xfrm>
        </p:spPr>
        <p:txBody>
          <a:bodyPr>
            <a:normAutofit/>
          </a:bodyPr>
          <a:lstStyle/>
          <a:p>
            <a:r>
              <a:rPr lang="en-US" dirty="0"/>
              <a:t>Mosaic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C3AC8-0B98-4D9E-A9D1-199B4D07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20B33AE6-D60B-411B-9BBF-391ED64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331663" cy="527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7A517-C4E7-4C77-819A-907E7AC14992}"/>
              </a:ext>
            </a:extLst>
          </p:cNvPr>
          <p:cNvSpPr txBox="1"/>
          <p:nvPr/>
        </p:nvSpPr>
        <p:spPr>
          <a:xfrm>
            <a:off x="5791200" y="2286000"/>
            <a:ext cx="3124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matrix analog for categorical data</a:t>
            </a:r>
          </a:p>
          <a:p>
            <a:endParaRPr lang="en-US" dirty="0"/>
          </a:p>
          <a:p>
            <a:r>
              <a:rPr lang="en-US" dirty="0"/>
              <a:t>All pairwise views</a:t>
            </a:r>
          </a:p>
          <a:p>
            <a:r>
              <a:rPr lang="en-US" dirty="0"/>
              <a:t>Small multiples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comparison</a:t>
            </a:r>
          </a:p>
          <a:p>
            <a:endParaRPr lang="en-US" dirty="0"/>
          </a:p>
          <a:p>
            <a:r>
              <a:rPr lang="en-US" dirty="0"/>
              <a:t>The answer: </a:t>
            </a:r>
            <a:r>
              <a:rPr lang="en-US" dirty="0">
                <a:solidFill>
                  <a:srgbClr val="FF0000"/>
                </a:solidFill>
              </a:rPr>
              <a:t>Simpson’s Paradox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Depts A, B were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to A, B mostly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Males more likely to be admitted </a:t>
            </a:r>
            <a:r>
              <a:rPr 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overall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FB08-175F-4904-996F-C7AF57243085}"/>
              </a:ext>
            </a:extLst>
          </p:cNvPr>
          <p:cNvSpPr/>
          <p:nvPr/>
        </p:nvSpPr>
        <p:spPr>
          <a:xfrm>
            <a:off x="3962400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D7706-6BD3-4066-BD21-5D6C514D22DE}"/>
              </a:ext>
            </a:extLst>
          </p:cNvPr>
          <p:cNvSpPr/>
          <p:nvPr/>
        </p:nvSpPr>
        <p:spPr>
          <a:xfrm>
            <a:off x="3962399" y="2932556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3FAA6-94BF-4D5B-ADB2-75E290592B30}"/>
              </a:ext>
            </a:extLst>
          </p:cNvPr>
          <p:cNvSpPr/>
          <p:nvPr/>
        </p:nvSpPr>
        <p:spPr>
          <a:xfrm>
            <a:off x="2133599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94D-E57B-727A-404F-F7570FB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Measures &amp;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E3F1-321B-D3E6-FD94-6EA5FB5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2498F-B315-BE68-9EE2-2BACDCEA07D0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the focus is on the association between </a:t>
            </a:r>
            <a:r>
              <a:rPr lang="en-CA" dirty="0">
                <a:solidFill>
                  <a:srgbClr val="0070C0"/>
                </a:solidFill>
              </a:rPr>
              <a:t>gender</a:t>
            </a:r>
            <a:r>
              <a:rPr lang="en-CA" dirty="0"/>
              <a:t> and </a:t>
            </a:r>
            <a:r>
              <a:rPr lang="en-CA" dirty="0">
                <a:solidFill>
                  <a:srgbClr val="0070C0"/>
                </a:solidFill>
              </a:rPr>
              <a:t>admission</a:t>
            </a:r>
            <a:r>
              <a:rPr lang="en-CA" dirty="0"/>
              <a:t> for each department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odds ratio</a:t>
            </a:r>
            <a:r>
              <a:rPr lang="en-CA" dirty="0"/>
              <a:t>: odds(</a:t>
            </a:r>
            <a:r>
              <a:rPr lang="en-CA" dirty="0" err="1"/>
              <a:t>Admit|Male</a:t>
            </a:r>
            <a:r>
              <a:rPr lang="en-CA" dirty="0"/>
              <a:t>) / odds(</a:t>
            </a:r>
            <a:r>
              <a:rPr lang="en-CA" dirty="0" err="1"/>
              <a:t>Admit|Female</a:t>
            </a:r>
            <a:r>
              <a:rPr lang="en-CA" dirty="0"/>
              <a:t>) is a good summary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4E1F75-C151-3880-05E1-5DF3F356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2837"/>
            <a:ext cx="4288242" cy="422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C5503-AAB2-1E7C-62B9-A7CC3DAAF9BC}"/>
              </a:ext>
            </a:extLst>
          </p:cNvPr>
          <p:cNvSpPr txBox="1"/>
          <p:nvPr/>
        </p:nvSpPr>
        <p:spPr>
          <a:xfrm>
            <a:off x="4827560" y="2379325"/>
            <a:ext cx="3783040" cy="3539430"/>
          </a:xfrm>
          <a:prstGeom prst="rect">
            <a:avLst/>
          </a:prstGeom>
          <a:pattFill prst="pct25">
            <a:fgClr>
              <a:srgbClr val="FFC0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CA" sz="1600" dirty="0"/>
              <a:t>odds = </a:t>
            </a:r>
            <a:r>
              <a:rPr lang="en-CA" sz="1600" dirty="0" err="1"/>
              <a:t>Pr</a:t>
            </a:r>
            <a:r>
              <a:rPr lang="en-CA" sz="1600" dirty="0"/>
              <a:t>(Admit) / </a:t>
            </a:r>
            <a:r>
              <a:rPr lang="en-CA" sz="1600" dirty="0" err="1"/>
              <a:t>Pr</a:t>
            </a:r>
            <a:r>
              <a:rPr lang="en-CA" sz="1600" dirty="0"/>
              <a:t> (Reject)</a:t>
            </a:r>
          </a:p>
          <a:p>
            <a:r>
              <a:rPr lang="en-CA" sz="1600" dirty="0"/>
              <a:t>OR = odds(</a:t>
            </a:r>
            <a:r>
              <a:rPr lang="en-CA" sz="1600" dirty="0" err="1"/>
              <a:t>Admit|M</a:t>
            </a:r>
            <a:r>
              <a:rPr lang="en-CA" sz="1600" dirty="0"/>
              <a:t>) / odds(</a:t>
            </a:r>
            <a:r>
              <a:rPr lang="en-CA" sz="1600" dirty="0" err="1"/>
              <a:t>Admit|F</a:t>
            </a:r>
            <a:r>
              <a:rPr lang="en-CA" sz="1600" dirty="0"/>
              <a:t>)</a:t>
            </a:r>
          </a:p>
          <a:p>
            <a:endParaRPr lang="en-CA" sz="1600" dirty="0"/>
          </a:p>
          <a:p>
            <a:r>
              <a:rPr lang="en-CA" sz="1600" dirty="0"/>
              <a:t>     </a:t>
            </a:r>
            <a:r>
              <a:rPr lang="en-CA" sz="1600" b="1" dirty="0"/>
              <a:t>OR = 1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admitted</a:t>
            </a:r>
          </a:p>
          <a:p>
            <a:endParaRPr lang="en-CA" sz="1600" dirty="0"/>
          </a:p>
          <a:p>
            <a:r>
              <a:rPr lang="en-CA" sz="1600" dirty="0"/>
              <a:t>     LOR = </a:t>
            </a:r>
            <a:r>
              <a:rPr lang="en-CA" sz="1600" b="1" dirty="0"/>
              <a:t>log(OR): 0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</a:t>
            </a:r>
          </a:p>
          <a:p>
            <a:r>
              <a:rPr lang="en-CA" sz="1600" dirty="0"/>
              <a:t>                admitted</a:t>
            </a:r>
          </a:p>
          <a:p>
            <a:endParaRPr lang="en-CA" sz="1600" dirty="0"/>
          </a:p>
          <a:p>
            <a:r>
              <a:rPr lang="en-CA" sz="1600" dirty="0"/>
              <a:t>Std errors &amp; CIs provide individual </a:t>
            </a:r>
            <a:r>
              <a:rPr lang="en-CA" sz="1600" dirty="0" err="1"/>
              <a:t>signif</a:t>
            </a:r>
            <a:r>
              <a:rPr lang="en-CA" sz="1600" dirty="0"/>
              <a:t> tests</a:t>
            </a:r>
          </a:p>
          <a:p>
            <a:endParaRPr lang="en-CA" sz="1600" dirty="0"/>
          </a:p>
          <a:p>
            <a:r>
              <a:rPr lang="en-CA" sz="1600" dirty="0"/>
              <a:t>Models provide a comprehensive summary</a:t>
            </a:r>
          </a:p>
          <a:p>
            <a:endParaRPr lang="en-CA" sz="1600" dirty="0"/>
          </a:p>
          <a:p>
            <a:r>
              <a:rPr lang="en-CA" sz="1600" dirty="0"/>
              <a:t>Now, we can tell the story ! </a:t>
            </a:r>
          </a:p>
        </p:txBody>
      </p:sp>
    </p:spTree>
    <p:extLst>
      <p:ext uri="{BB962C8B-B14F-4D97-AF65-F5344CB8AC3E}">
        <p14:creationId xmlns:p14="http://schemas.microsoft.com/office/powerpoint/2010/main" val="42210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FD2-2A9B-45B1-B56B-34BCFAD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 for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AA84C-45C9-4F14-9CE7-CD1EA436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F8E00-8E81-47AE-BA11-479D30E1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3" y="2030353"/>
            <a:ext cx="8209524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99D0-7CF6-4C9A-A8BB-4D7EB2F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4084615"/>
            <a:ext cx="8180952" cy="13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56F3-7472-45E1-9ADE-9FB35EEC2F59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share similar ideas &amp; scope with methods for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729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F33-38DD-220B-3C91-DE72066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Plots: Data, Model, </a:t>
            </a:r>
            <a:r>
              <a:rPr lang="en-CA" dirty="0" err="1"/>
              <a:t>Data+Model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7F6C-6F2A-7AA9-1761-A6FD0E0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sz="2400" b="1" dirty="0">
                <a:solidFill>
                  <a:srgbClr val="0070C0"/>
                </a:solidFill>
              </a:rPr>
              <a:t>Data plots</a:t>
            </a:r>
            <a:r>
              <a:rPr lang="en-CA" sz="2400" dirty="0"/>
              <a:t>: well-known. Help to answer:</a:t>
            </a:r>
          </a:p>
          <a:p>
            <a:pPr lvl="1"/>
            <a:r>
              <a:rPr lang="en-CA" sz="2000" b="0" i="0" u="none" strike="noStrike" baseline="0" dirty="0">
                <a:latin typeface="NimbusSanL-Regu"/>
              </a:rPr>
              <a:t>What do the data look like?</a:t>
            </a:r>
          </a:p>
          <a:p>
            <a:pPr lvl="1"/>
            <a:r>
              <a:rPr lang="en-CA" sz="2000" dirty="0"/>
              <a:t>Are there unusual features? (outliers, non-linear relations)</a:t>
            </a:r>
          </a:p>
          <a:p>
            <a:pPr lvl="1"/>
            <a:r>
              <a:rPr lang="en-CA" sz="2000" dirty="0"/>
              <a:t>What kinds of summaries would be useful?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Model plots</a:t>
            </a:r>
          </a:p>
          <a:p>
            <a:pPr lvl="1"/>
            <a:r>
              <a:rPr lang="en-CA" sz="2000" dirty="0"/>
              <a:t>What does the model look like? (plot predicted values)</a:t>
            </a:r>
          </a:p>
          <a:p>
            <a:pPr lvl="1"/>
            <a:r>
              <a:rPr lang="en-CA" sz="2000" dirty="0"/>
              <a:t>How does the model change when parameters change? (plot competing models)</a:t>
            </a:r>
          </a:p>
          <a:p>
            <a:pPr lvl="1"/>
            <a:r>
              <a:rPr lang="en-CA" sz="2000" dirty="0"/>
              <a:t>How does the model change when the data is changed? (influence plots)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Data+Model</a:t>
            </a:r>
            <a:r>
              <a:rPr lang="en-CA" sz="2400" b="1" dirty="0">
                <a:solidFill>
                  <a:srgbClr val="0070C0"/>
                </a:solidFill>
              </a:rPr>
              <a:t> plots</a:t>
            </a:r>
          </a:p>
          <a:p>
            <a:pPr lvl="1"/>
            <a:r>
              <a:rPr lang="en-CA" sz="2000" dirty="0"/>
              <a:t>How well does model fit the data? (focus on residuals)</a:t>
            </a:r>
          </a:p>
          <a:p>
            <a:pPr lvl="1"/>
            <a:r>
              <a:rPr lang="en-CA" sz="2000" dirty="0"/>
              <a:t>Does model fit uniformly good/bad, or just in some regions?</a:t>
            </a:r>
          </a:p>
          <a:p>
            <a:pPr lvl="1"/>
            <a:r>
              <a:rPr lang="en-CA" sz="2000" dirty="0"/>
              <a:t>Model uncertainty: show confidence regions</a:t>
            </a:r>
          </a:p>
          <a:p>
            <a:pPr lvl="1"/>
            <a:r>
              <a:rPr lang="en-CA" sz="2000" dirty="0"/>
              <a:t>Data support: where is data too thin to make a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17650-B17A-A52E-B362-2E78785A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C5B4-6FAE-4F4C-82AC-02DE3D3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17C25-B2AC-4956-ABDD-330428334B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Categorical data involves some new ideas</a:t>
            </a:r>
          </a:p>
          <a:p>
            <a:pPr lvl="1"/>
            <a:r>
              <a:rPr lang="en-US" dirty="0"/>
              <a:t>Discrete variables: </a:t>
            </a:r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</a:p>
          <a:p>
            <a:pPr lvl="1"/>
            <a:r>
              <a:rPr lang="en-US" dirty="0"/>
              <a:t>Counts, frequencies as outcomes</a:t>
            </a:r>
          </a:p>
          <a:p>
            <a:r>
              <a:rPr lang="en-US" dirty="0"/>
              <a:t>New / different data structures &amp; functions</a:t>
            </a:r>
          </a:p>
          <a:p>
            <a:pPr lvl="1"/>
            <a:r>
              <a:rPr lang="en-US" dirty="0"/>
              <a:t>tables – 1-way, 2-way, 3-way, …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table(),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similar in matrices or arrays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matrix(), array()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frequency form</a:t>
            </a:r>
          </a:p>
          <a:p>
            <a:pPr lvl="2"/>
            <a:r>
              <a:rPr lang="en-US" dirty="0"/>
              <a:t>case form</a:t>
            </a:r>
          </a:p>
          <a:p>
            <a:r>
              <a:rPr lang="en-US" dirty="0"/>
              <a:t>Graphical methods: often use area ~ Freq</a:t>
            </a:r>
          </a:p>
          <a:p>
            <a:pPr lvl="1"/>
            <a:r>
              <a:rPr lang="en-US" dirty="0"/>
              <a:t>Consider: graphical comparisons, effect order</a:t>
            </a:r>
          </a:p>
          <a:p>
            <a:r>
              <a:rPr lang="en-US" dirty="0"/>
              <a:t>Models: Most are </a:t>
            </a:r>
            <a:r>
              <a:rPr lang="en-US" dirty="0">
                <a:sym typeface="Symbol" panose="05050102010706020507" pitchFamily="18" charset="2"/>
              </a:rPr>
              <a:t> </a:t>
            </a:r>
            <a:r>
              <a:rPr lang="en-US" dirty="0"/>
              <a:t>natural extensions of </a:t>
            </a:r>
            <a:r>
              <a:rPr lang="en-US" dirty="0" err="1"/>
              <a:t>lm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8EB6-F677-41DA-A4CB-C57D5EBE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1CE-4FD1-40D0-9DD5-2F1D04A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F162-9B6F-4DFA-8207-D641BD4E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Supplementary readings</a:t>
            </a:r>
          </a:p>
          <a:p>
            <a:r>
              <a:rPr lang="en-US" sz="2000" dirty="0" err="1"/>
              <a:t>Agresti</a:t>
            </a:r>
            <a:r>
              <a:rPr lang="en-US" sz="2000" dirty="0"/>
              <a:t> (2013). </a:t>
            </a:r>
            <a:r>
              <a:rPr lang="en-US" sz="2000" i="1" dirty="0"/>
              <a:t>Categorical Data Analysis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[More mathematical, but the current Bible of CDA]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PDF available: </a:t>
            </a:r>
            <a:r>
              <a:rPr lang="en-US" sz="2000" dirty="0">
                <a:hlinkClick r:id="rId2"/>
              </a:rPr>
              <a:t>https://bityl.co/FG9c</a:t>
            </a:r>
            <a:r>
              <a:rPr lang="en-US" sz="2000" dirty="0"/>
              <a:t> </a:t>
            </a:r>
          </a:p>
          <a:p>
            <a:r>
              <a:rPr lang="en-US" sz="2000" dirty="0"/>
              <a:t>Fox (2016). </a:t>
            </a:r>
            <a:r>
              <a:rPr lang="en-US" sz="2000" i="1" dirty="0"/>
              <a:t>Applied Regression Analysis and Generalized Linear Models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Particularly: Part IV on Generalized Linear Models</a:t>
            </a:r>
          </a:p>
          <a:p>
            <a:r>
              <a:rPr lang="en-US" sz="2000" dirty="0"/>
              <a:t>Fox &amp; Weisberg (2018). </a:t>
            </a:r>
            <a:r>
              <a:rPr lang="en-US" sz="2000" i="1" dirty="0"/>
              <a:t>An R Companion to Applied Regression. </a:t>
            </a:r>
            <a:r>
              <a:rPr lang="en-US" sz="2000" dirty="0"/>
              <a:t>Also, </a:t>
            </a:r>
            <a:r>
              <a:rPr lang="en-US" sz="2000" dirty="0">
                <a:hlinkClick r:id="rId3"/>
              </a:rPr>
              <a:t>web site for the book</a:t>
            </a:r>
            <a:r>
              <a:rPr lang="en-US" sz="2000" dirty="0"/>
              <a:t>.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E438-5FE5-4B24-8583-F1B8A893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94B1B7-7DAC-4589-8E77-41F2A3718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1519518" cy="2286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E5F382-41ED-4B6E-97C6-C65A1AB6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191000"/>
            <a:ext cx="160233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20895-437A-4131-81AD-10E051A56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91000"/>
            <a:ext cx="160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0524-8492-4FF5-8A5F-877052E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42D7-7F0C-45AD-9A73-22E15B94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expect you will read chapters in </a:t>
            </a:r>
            <a:r>
              <a:rPr lang="en-US" i="1" dirty="0"/>
              <a:t>DDAR</a:t>
            </a:r>
            <a:r>
              <a:rPr lang="en-US" dirty="0"/>
              <a:t> &amp; </a:t>
            </a:r>
            <a:r>
              <a:rPr lang="en-US" dirty="0" err="1"/>
              <a:t>Agresti</a:t>
            </a:r>
            <a:r>
              <a:rPr lang="en-US" dirty="0"/>
              <a:t> </a:t>
            </a:r>
            <a:r>
              <a:rPr lang="en-US" i="1" dirty="0"/>
              <a:t>Intro</a:t>
            </a:r>
            <a:r>
              <a:rPr lang="en-US" dirty="0"/>
              <a:t> each week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Topic Schedule </a:t>
            </a:r>
            <a:r>
              <a:rPr lang="en-US" dirty="0"/>
              <a:t>on course web site</a:t>
            </a:r>
          </a:p>
          <a:p>
            <a:pPr lvl="1"/>
            <a:r>
              <a:rPr lang="en-US" dirty="0"/>
              <a:t>R exercises &amp; tutorials: Please work on these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Assignments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/>
              <a:t>Ungraded, but please submit them when assigned</a:t>
            </a:r>
          </a:p>
          <a:p>
            <a:pPr lvl="1"/>
            <a:r>
              <a:rPr lang="en-US" dirty="0"/>
              <a:t>Class discussion: Help make classes participatory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Evaluation</a:t>
            </a:r>
            <a:r>
              <a:rPr lang="en-US" dirty="0"/>
              <a:t>:        (tentative: subject to change)</a:t>
            </a:r>
          </a:p>
          <a:p>
            <a:pPr lvl="1"/>
            <a:r>
              <a:rPr lang="en-US" dirty="0"/>
              <a:t>(2 x 40%) Two take-home projects: Analysis &amp; research report, based on assignment problems or your own data</a:t>
            </a:r>
          </a:p>
          <a:p>
            <a:pPr lvl="1"/>
            <a:r>
              <a:rPr lang="en-US" dirty="0"/>
              <a:t>(20%) </a:t>
            </a:r>
          </a:p>
          <a:p>
            <a:pPr lvl="2"/>
            <a:r>
              <a:rPr lang="en-US" dirty="0"/>
              <a:t>Assignment portfolio: best work, enhanced</a:t>
            </a:r>
          </a:p>
          <a:p>
            <a:pPr lvl="2"/>
            <a:r>
              <a:rPr lang="en-US" dirty="0"/>
              <a:t>Research report on journal article(s) of theory / application of CDA</a:t>
            </a:r>
          </a:p>
          <a:p>
            <a:pPr lvl="2"/>
            <a:r>
              <a:rPr lang="en-US" dirty="0"/>
              <a:t>In-class presentation (~15 min) on application of general interest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C5D4-2A31-4329-AD46-68DF1F13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</a:t>
            </a:r>
            <a:r>
              <a:rPr lang="en-US" dirty="0"/>
              <a:t>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version &gt;=3.6 [R 4.2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</a:t>
            </a:r>
          </a:p>
          <a:p>
            <a:pPr lvl="1"/>
            <a:r>
              <a:rPr lang="en-US" dirty="0" err="1"/>
              <a:t>vcd</a:t>
            </a:r>
            <a:endParaRPr lang="en-US" dirty="0"/>
          </a:p>
          <a:p>
            <a:pPr lvl="1"/>
            <a:r>
              <a:rPr lang="en-US" dirty="0" err="1"/>
              <a:t>vcdExtra</a:t>
            </a:r>
            <a:endParaRPr lang="en-US" dirty="0"/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1975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7197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4442936"/>
            <a:ext cx="3048000" cy="7386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6"/>
              </a:rPr>
              <a:t>https://friendly.github.io/6136/R/install-vcd-pkgs.R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A409D88-D146-4E6B-90AB-520E5AC3BE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7" y="3535003"/>
            <a:ext cx="789434" cy="9144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6B7276D-37F5-4CC9-8897-11EE01E78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0" y="5158264"/>
            <a:ext cx="788977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90409F-4175-FDB4-400D-99B21B0B2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0819"/>
            <a:ext cx="1179870" cy="914400"/>
          </a:xfrm>
          <a:prstGeom prst="rect">
            <a:avLst/>
          </a:prstGeom>
        </p:spPr>
      </p:pic>
      <p:pic>
        <p:nvPicPr>
          <p:cNvPr id="11" name="Picture 10" descr="A picture containing text, sign, electronics, computer&#10;&#10;Description automatically generated">
            <a:extLst>
              <a:ext uri="{FF2B5EF4-FFF2-40B4-BE49-F238E27FC236}">
                <a16:creationId xmlns:a16="http://schemas.microsoft.com/office/drawing/2014/main" id="{6F979632-9A27-76D6-0106-D57A5B0974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42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32D3-49CE-92D3-6217-2B649C33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data analysis: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6215-C8EF-D34D-91BE-935179DE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Categorical data analysis is a relatively recent arrival</a:t>
            </a:r>
          </a:p>
          <a:p>
            <a:pPr lvl="1"/>
            <a:r>
              <a:rPr lang="en-CA" dirty="0"/>
              <a:t>1888 – Galton introduces the concept of correlation</a:t>
            </a:r>
          </a:p>
          <a:p>
            <a:pPr lvl="1"/>
            <a:r>
              <a:rPr lang="en-CA" dirty="0"/>
              <a:t>1908 – Student's t-distribution for the mean of small samples</a:t>
            </a:r>
          </a:p>
          <a:p>
            <a:pPr lvl="1"/>
            <a:r>
              <a:rPr lang="en-CA" dirty="0"/>
              <a:t>1931 – L. L. </a:t>
            </a:r>
            <a:r>
              <a:rPr lang="en-CA" dirty="0" err="1"/>
              <a:t>Thrustone</a:t>
            </a:r>
            <a:r>
              <a:rPr lang="en-CA" dirty="0"/>
              <a:t>: Multiple factor analysis</a:t>
            </a:r>
          </a:p>
          <a:p>
            <a:pPr lvl="1"/>
            <a:r>
              <a:rPr lang="en-CA" dirty="0"/>
              <a:t>1935 – R. A. Fisher's Design of Experiments – ANOVA</a:t>
            </a:r>
          </a:p>
          <a:p>
            <a:pPr lvl="1"/>
            <a:r>
              <a:rPr lang="en-CA" dirty="0"/>
              <a:t>. . . (time passes)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1972 – </a:t>
            </a:r>
            <a:r>
              <a:rPr lang="en-CA" dirty="0" err="1"/>
              <a:t>Nelder</a:t>
            </a:r>
            <a:r>
              <a:rPr lang="en-CA" dirty="0"/>
              <a:t> &amp; Wedderburn develop the central ideas of </a:t>
            </a:r>
            <a:r>
              <a:rPr lang="en-CA" dirty="0">
                <a:solidFill>
                  <a:srgbClr val="0070C0"/>
                </a:solidFill>
              </a:rPr>
              <a:t>generalized linear models </a:t>
            </a:r>
            <a:r>
              <a:rPr lang="en-CA" dirty="0"/>
              <a:t>(logistic &amp; poison regression)</a:t>
            </a:r>
          </a:p>
          <a:p>
            <a:pPr lvl="1"/>
            <a:r>
              <a:rPr lang="en-CA" dirty="0"/>
              <a:t>1973 – J-P. </a:t>
            </a:r>
            <a:r>
              <a:rPr lang="en-CA" dirty="0" err="1"/>
              <a:t>Benzecri</a:t>
            </a:r>
            <a:r>
              <a:rPr lang="en-CA" dirty="0"/>
              <a:t>: Correspondence analysis (analysis des </a:t>
            </a:r>
            <a:r>
              <a:rPr lang="en-CA" dirty="0" err="1"/>
              <a:t>donnés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1974 – Bishop , Fienberg, Holland introduce the </a:t>
            </a:r>
            <a:r>
              <a:rPr lang="en-CA" dirty="0">
                <a:solidFill>
                  <a:srgbClr val="0070C0"/>
                </a:solidFill>
              </a:rPr>
              <a:t>loglinear model</a:t>
            </a:r>
            <a:r>
              <a:rPr lang="en-CA" dirty="0"/>
              <a:t> for discrete data, ANOVA for log(Freq)</a:t>
            </a:r>
          </a:p>
          <a:p>
            <a:pPr lvl="1"/>
            <a:r>
              <a:rPr lang="en-CA" dirty="0"/>
              <a:t>1984 – Leo Goodman enhanced loglinear models for complex data: RC models, mobility tables, panel data,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76BD-9668-B1E7-2FE8-973F2E3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6054</TotalTime>
  <Words>3708</Words>
  <Application>Microsoft Office PowerPoint</Application>
  <PresentationFormat>On-screen Show (4:3)</PresentationFormat>
  <Paragraphs>580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Courier New</vt:lpstr>
      <vt:lpstr>NimbusSanL-Regu</vt:lpstr>
      <vt:lpstr>Symbol</vt:lpstr>
      <vt:lpstr>Wingdings</vt:lpstr>
      <vt:lpstr>1_Office Theme</vt:lpstr>
      <vt:lpstr>Categorical Data Analysis Course overview</vt:lpstr>
      <vt:lpstr>Course goals</vt:lpstr>
      <vt:lpstr>Course outline</vt:lpstr>
      <vt:lpstr>Course schedule</vt:lpstr>
      <vt:lpstr>Textbooks</vt:lpstr>
      <vt:lpstr>Textbooks</vt:lpstr>
      <vt:lpstr>Expectations &amp; grading</vt:lpstr>
      <vt:lpstr>The R you need</vt:lpstr>
      <vt:lpstr>Categorical data analysis: History</vt:lpstr>
      <vt:lpstr>What is categorical data?</vt:lpstr>
      <vt:lpstr>Categorical data: Structures</vt:lpstr>
      <vt:lpstr>1-way tables</vt:lpstr>
      <vt:lpstr>1-way tables</vt:lpstr>
      <vt:lpstr>1-way tables</vt:lpstr>
      <vt:lpstr>1-way tables: graphs</vt:lpstr>
      <vt:lpstr>2-way tables: 2 × 2 × …</vt:lpstr>
      <vt:lpstr>Larger tables: r × c × …</vt:lpstr>
      <vt:lpstr>Table form</vt:lpstr>
      <vt:lpstr>Datasets: frequency form</vt:lpstr>
      <vt:lpstr>Datasets: case form</vt:lpstr>
      <vt:lpstr>Converting data forms</vt:lpstr>
      <vt:lpstr>Categorical data analysis: Methods</vt:lpstr>
      <vt:lpstr>Categorical data analysis: Methods</vt:lpstr>
      <vt:lpstr>Models: Response vs. Association</vt:lpstr>
      <vt:lpstr>Models: Response vs. Association</vt:lpstr>
      <vt:lpstr>Response models</vt:lpstr>
      <vt:lpstr>Response models</vt:lpstr>
      <vt:lpstr>Data display: Tables vs. Graphs</vt:lpstr>
      <vt:lpstr>Graphical methods: Communication goals</vt:lpstr>
      <vt:lpstr>Graphical methods: Presentation goals</vt:lpstr>
      <vt:lpstr>Graphical methods: Quantitative data</vt:lpstr>
      <vt:lpstr>Graphical methods: Categorical data</vt:lpstr>
      <vt:lpstr>Categorical data: Parallel coordinates plot</vt:lpstr>
      <vt:lpstr>Effective data display</vt:lpstr>
      <vt:lpstr>Facilitate comparison</vt:lpstr>
      <vt:lpstr>Make comparisons direct</vt:lpstr>
      <vt:lpstr>Direct labels vs. legends</vt:lpstr>
      <vt:lpstr>Effect ordering</vt:lpstr>
      <vt:lpstr>Effect Ordering: Correlations</vt:lpstr>
      <vt:lpstr>Tabular displays: Main effect ordering</vt:lpstr>
      <vt:lpstr>Tabular displays: Main effect ordering</vt:lpstr>
      <vt:lpstr>Effect ordering: Frequency tables</vt:lpstr>
      <vt:lpstr>Effect ordering: Frequency tables</vt:lpstr>
      <vt:lpstr>Sometimes, don’t need numbers at all</vt:lpstr>
      <vt:lpstr>Visual table ideas: Heatmap shading</vt:lpstr>
      <vt:lpstr>Bertifier: Turning tables into graphs</vt:lpstr>
      <vt:lpstr>Example: Household tasks</vt:lpstr>
      <vt:lpstr>Data, pictures, models &amp; stories</vt:lpstr>
      <vt:lpstr>Data, pictures, models &amp; stories</vt:lpstr>
      <vt:lpstr>Data, pictures, models &amp; stories</vt:lpstr>
      <vt:lpstr>Gender Bias at UC Berkeley?</vt:lpstr>
      <vt:lpstr>2 × 2 Frequency Tables: Fourfold displays</vt:lpstr>
      <vt:lpstr>2 × 2 × k Stratified tables</vt:lpstr>
      <vt:lpstr>Mosaic matrices</vt:lpstr>
      <vt:lpstr>Measures &amp; models</vt:lpstr>
      <vt:lpstr>Graphical methods for categorical data</vt:lpstr>
      <vt:lpstr>Plots: Data, Model, Data+Model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01-Overview</dc:title>
  <dc:creator>Michael Friendly</dc:creator>
  <cp:lastModifiedBy>Michael L Friendly</cp:lastModifiedBy>
  <cp:revision>137</cp:revision>
  <dcterms:created xsi:type="dcterms:W3CDTF">2017-10-14T20:35:56Z</dcterms:created>
  <dcterms:modified xsi:type="dcterms:W3CDTF">2023-01-09T18:06:12Z</dcterms:modified>
</cp:coreProperties>
</file>